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01" r:id="rId2"/>
    <p:sldId id="394" r:id="rId3"/>
    <p:sldId id="378" r:id="rId4"/>
    <p:sldId id="379" r:id="rId5"/>
    <p:sldId id="376" r:id="rId6"/>
    <p:sldId id="380" r:id="rId7"/>
    <p:sldId id="381" r:id="rId8"/>
    <p:sldId id="384" r:id="rId9"/>
    <p:sldId id="382" r:id="rId10"/>
    <p:sldId id="385" r:id="rId11"/>
    <p:sldId id="388" r:id="rId12"/>
    <p:sldId id="387" r:id="rId13"/>
    <p:sldId id="389" r:id="rId14"/>
    <p:sldId id="390" r:id="rId15"/>
    <p:sldId id="392" r:id="rId16"/>
    <p:sldId id="391" r:id="rId17"/>
    <p:sldId id="393"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5">
          <p15:clr>
            <a:srgbClr val="A4A3A4"/>
          </p15:clr>
        </p15:guide>
        <p15:guide id="2" orient="horz" pos="1052">
          <p15:clr>
            <a:srgbClr val="A4A3A4"/>
          </p15:clr>
        </p15:guide>
        <p15:guide id="3" orient="horz" pos="3813">
          <p15:clr>
            <a:srgbClr val="A4A3A4"/>
          </p15:clr>
        </p15:guide>
        <p15:guide id="4" orient="horz" pos="4081">
          <p15:clr>
            <a:srgbClr val="A4A3A4"/>
          </p15:clr>
        </p15:guide>
        <p15:guide id="5" orient="horz" pos="4185">
          <p15:clr>
            <a:srgbClr val="A4A3A4"/>
          </p15:clr>
        </p15:guide>
        <p15:guide id="6" orient="horz" pos="883">
          <p15:clr>
            <a:srgbClr val="A4A3A4"/>
          </p15:clr>
        </p15:guide>
        <p15:guide id="7" pos="284">
          <p15:clr>
            <a:srgbClr val="A4A3A4"/>
          </p15:clr>
        </p15:guide>
        <p15:guide id="8" pos="5476">
          <p15:clr>
            <a:srgbClr val="A4A3A4"/>
          </p15:clr>
        </p15:guide>
        <p15:guide id="9" pos="2824">
          <p15:clr>
            <a:srgbClr val="A4A3A4"/>
          </p15:clr>
        </p15:guide>
        <p15:guide id="10" pos="293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de FILIPPI" initials="AF" lastIdx="2" clrIdx="0">
    <p:extLst>
      <p:ext uri="{19B8F6BF-5375-455C-9EA6-DF929625EA0E}">
        <p15:presenceInfo xmlns:p15="http://schemas.microsoft.com/office/powerpoint/2012/main" userId="S-1-5-21-443665742-1796705226-3303840704-5627" providerId="AD"/>
      </p:ext>
    </p:extLst>
  </p:cmAuthor>
  <p:cmAuthor id="2" name="Mathieu MORVAN" initials="MM" lastIdx="11" clrIdx="1">
    <p:extLst>
      <p:ext uri="{19B8F6BF-5375-455C-9EA6-DF929625EA0E}">
        <p15:presenceInfo xmlns:p15="http://schemas.microsoft.com/office/powerpoint/2012/main" userId="S::m.morvan@powernext.com::3028f439-0b1f-4939-95a3-945868d0c038" providerId="AD"/>
      </p:ext>
    </p:extLst>
  </p:cmAuthor>
  <p:cmAuthor id="3" name="Mohammed MOHAMMEDI" initials="MM" lastIdx="4" clrIdx="2">
    <p:extLst>
      <p:ext uri="{19B8F6BF-5375-455C-9EA6-DF929625EA0E}">
        <p15:presenceInfo xmlns:p15="http://schemas.microsoft.com/office/powerpoint/2012/main" userId="S-1-5-21-443665742-1796705226-3303840704-134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1CCE"/>
    <a:srgbClr val="735AA5"/>
    <a:srgbClr val="AFCD05"/>
    <a:srgbClr val="878787"/>
    <a:srgbClr val="4696B4"/>
    <a:srgbClr val="00A5E1"/>
    <a:srgbClr val="FF6400"/>
    <a:srgbClr val="DADADA"/>
    <a:srgbClr val="B2B2B2"/>
    <a:srgbClr val="286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0" autoAdjust="0"/>
    <p:restoredTop sz="94660"/>
  </p:normalViewPr>
  <p:slideViewPr>
    <p:cSldViewPr snapToGrid="0" snapToObjects="1" showGuides="1">
      <p:cViewPr varScale="1">
        <p:scale>
          <a:sx n="114" d="100"/>
          <a:sy n="114" d="100"/>
        </p:scale>
        <p:origin x="954" y="108"/>
      </p:cViewPr>
      <p:guideLst>
        <p:guide orient="horz" pos="305"/>
        <p:guide orient="horz" pos="1052"/>
        <p:guide orient="horz" pos="3813"/>
        <p:guide orient="horz" pos="4081"/>
        <p:guide orient="horz" pos="4185"/>
        <p:guide orient="horz" pos="883"/>
        <p:guide pos="284"/>
        <p:guide pos="5476"/>
        <p:guide pos="2824"/>
        <p:guide pos="2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04DE97-2C4F-4E7A-8B4E-2240CC2164B1}" type="datetimeFigureOut">
              <a:rPr lang="de-DE" smtClean="0"/>
              <a:t>01.02.2021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1A9AFA-858B-4717-BD38-245DB011618A}" type="slidenum">
              <a:rPr lang="de-DE" smtClean="0"/>
              <a:t>‹#›</a:t>
            </a:fld>
            <a:endParaRPr lang="de-DE"/>
          </a:p>
        </p:txBody>
      </p:sp>
    </p:spTree>
    <p:extLst>
      <p:ext uri="{BB962C8B-B14F-4D97-AF65-F5344CB8AC3E}">
        <p14:creationId xmlns:p14="http://schemas.microsoft.com/office/powerpoint/2010/main" val="4240188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A">
    <p:spTree>
      <p:nvGrpSpPr>
        <p:cNvPr id="1" name=""/>
        <p:cNvGrpSpPr/>
        <p:nvPr/>
      </p:nvGrpSpPr>
      <p:grpSpPr>
        <a:xfrm>
          <a:off x="0" y="0"/>
          <a:ext cx="0" cy="0"/>
          <a:chOff x="0" y="0"/>
          <a:chExt cx="0" cy="0"/>
        </a:xfrm>
      </p:grpSpPr>
      <p:sp>
        <p:nvSpPr>
          <p:cNvPr id="9" name="Rechteck 8"/>
          <p:cNvSpPr/>
          <p:nvPr userDrawn="1"/>
        </p:nvSpPr>
        <p:spPr>
          <a:xfrm>
            <a:off x="0" y="0"/>
            <a:ext cx="6858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el 1"/>
          <p:cNvSpPr>
            <a:spLocks noGrp="1"/>
          </p:cNvSpPr>
          <p:nvPr>
            <p:ph type="ctrTitle" hasCustomPrompt="1"/>
          </p:nvPr>
        </p:nvSpPr>
        <p:spPr>
          <a:xfrm>
            <a:off x="450848" y="3366000"/>
            <a:ext cx="5958000" cy="900000"/>
          </a:xfrm>
        </p:spPr>
        <p:txBody>
          <a:bodyPr/>
          <a:lstStyle>
            <a:lvl1pPr>
              <a:defRPr>
                <a:solidFill>
                  <a:schemeClr val="tx1"/>
                </a:solidFill>
              </a:defRPr>
            </a:lvl1pPr>
          </a:lstStyle>
          <a:p>
            <a:r>
              <a:rPr lang="en-GB" noProof="0" dirty="0"/>
              <a:t>Edit Master heading format</a:t>
            </a:r>
          </a:p>
        </p:txBody>
      </p:sp>
      <p:sp>
        <p:nvSpPr>
          <p:cNvPr id="3" name="Untertitel 2"/>
          <p:cNvSpPr>
            <a:spLocks noGrp="1"/>
          </p:cNvSpPr>
          <p:nvPr>
            <p:ph type="subTitle" idx="1" hasCustomPrompt="1"/>
          </p:nvPr>
        </p:nvSpPr>
        <p:spPr>
          <a:xfrm>
            <a:off x="450848" y="4554000"/>
            <a:ext cx="5958000" cy="1080000"/>
          </a:xfrm>
          <a:prstGeom prst="rect">
            <a:avLst/>
          </a:prstGeom>
        </p:spPr>
        <p:txBody>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Edit master subheading format</a:t>
            </a:r>
          </a:p>
        </p:txBody>
      </p:sp>
      <p:sp>
        <p:nvSpPr>
          <p:cNvPr id="27" name="Rechteck 26"/>
          <p:cNvSpPr/>
          <p:nvPr userDrawn="1"/>
        </p:nvSpPr>
        <p:spPr>
          <a:xfrm>
            <a:off x="4572000" y="0"/>
            <a:ext cx="2286000" cy="23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8" name="Rechteck 27"/>
          <p:cNvSpPr/>
          <p:nvPr userDrawn="1"/>
        </p:nvSpPr>
        <p:spPr>
          <a:xfrm>
            <a:off x="6858000" y="1152000"/>
            <a:ext cx="2286000" cy="11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9" name="Rechteck 28"/>
          <p:cNvSpPr/>
          <p:nvPr userDrawn="1"/>
        </p:nvSpPr>
        <p:spPr>
          <a:xfrm>
            <a:off x="6858000" y="2880000"/>
            <a:ext cx="2286000" cy="39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0" name="Grafik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8064" y="249490"/>
            <a:ext cx="1206044" cy="653021"/>
          </a:xfrm>
          <a:prstGeom prst="rect">
            <a:avLst/>
          </a:prstGeom>
        </p:spPr>
      </p:pic>
      <p:sp>
        <p:nvSpPr>
          <p:cNvPr id="31" name="Rechteck 30"/>
          <p:cNvSpPr/>
          <p:nvPr userDrawn="1"/>
        </p:nvSpPr>
        <p:spPr>
          <a:xfrm>
            <a:off x="4572000" y="2304000"/>
            <a:ext cx="2286000" cy="57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2" name="Grafik 3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99146" y="6177823"/>
            <a:ext cx="1202729" cy="653021"/>
          </a:xfrm>
          <a:prstGeom prst="rect">
            <a:avLst/>
          </a:prstGeom>
        </p:spPr>
      </p:pic>
      <p:sp>
        <p:nvSpPr>
          <p:cNvPr id="33" name="Rechteck 32"/>
          <p:cNvSpPr/>
          <p:nvPr userDrawn="1"/>
        </p:nvSpPr>
        <p:spPr>
          <a:xfrm>
            <a:off x="6857022" y="2304000"/>
            <a:ext cx="2286000" cy="57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2433198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ictur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altLang="de-DE" noProof="0" dirty="0"/>
              <a:t>Click to edit title</a:t>
            </a:r>
            <a:endParaRPr lang="en-GB" noProof="0" dirty="0"/>
          </a:p>
        </p:txBody>
      </p:sp>
      <p:sp>
        <p:nvSpPr>
          <p:cNvPr id="4" name="Datumsplatzhalter 3"/>
          <p:cNvSpPr>
            <a:spLocks noGrp="1"/>
          </p:cNvSpPr>
          <p:nvPr>
            <p:ph type="dt" sz="half" idx="10"/>
          </p:nvPr>
        </p:nvSpPr>
        <p:spPr/>
        <p:txBody>
          <a:bodyPr/>
          <a:lstStyle/>
          <a:p>
            <a:fld id="{78CA2860-3D77-49D8-A95B-FD0702F19661}" type="datetime1">
              <a:rPr lang="en-US" noProof="0" smtClean="0"/>
              <a:t>2/1/2021</a:t>
            </a:fld>
            <a:endParaRPr lang="en-GB" noProof="0" dirty="0"/>
          </a:p>
        </p:txBody>
      </p:sp>
      <p:sp>
        <p:nvSpPr>
          <p:cNvPr id="5" name="Fußzeilenplatzhalter 4"/>
          <p:cNvSpPr>
            <a:spLocks noGrp="1"/>
          </p:cNvSpPr>
          <p:nvPr>
            <p:ph type="ftr" sz="quarter" idx="11"/>
          </p:nvPr>
        </p:nvSpPr>
        <p:spPr/>
        <p:txBody>
          <a:bodyPr/>
          <a:lstStyle/>
          <a:p>
            <a:r>
              <a:rPr lang="en-GB" dirty="0"/>
              <a:t>Confidential © EEX AG, 2019</a:t>
            </a:r>
          </a:p>
        </p:txBody>
      </p:sp>
      <p:sp>
        <p:nvSpPr>
          <p:cNvPr id="6" name="Foliennummernplatzhalter 5"/>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9" name="Bildplatzhalter 8"/>
          <p:cNvSpPr>
            <a:spLocks noGrp="1"/>
          </p:cNvSpPr>
          <p:nvPr>
            <p:ph type="pic" sz="quarter" idx="13" hasCustomPrompt="1"/>
          </p:nvPr>
        </p:nvSpPr>
        <p:spPr>
          <a:xfrm>
            <a:off x="0" y="1726406"/>
            <a:ext cx="9144000" cy="4321594"/>
          </a:xfrm>
          <a:prstGeom prst="rect">
            <a:avLst/>
          </a:prstGeom>
        </p:spPr>
        <p:txBody>
          <a:bodyPr/>
          <a:lstStyle>
            <a:lvl1pPr marL="0" indent="0">
              <a:buFontTx/>
              <a:buNone/>
              <a:defRPr/>
            </a:lvl1pPr>
          </a:lstStyle>
          <a:p>
            <a:r>
              <a:rPr lang="en-GB" noProof="0" dirty="0"/>
              <a:t>Image</a:t>
            </a:r>
          </a:p>
        </p:txBody>
      </p:sp>
    </p:spTree>
    <p:extLst>
      <p:ext uri="{BB962C8B-B14F-4D97-AF65-F5344CB8AC3E}">
        <p14:creationId xmlns:p14="http://schemas.microsoft.com/office/powerpoint/2010/main" val="390768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two columns grey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5" name="Datumsplatzhalter 4"/>
          <p:cNvSpPr>
            <a:spLocks noGrp="1"/>
          </p:cNvSpPr>
          <p:nvPr>
            <p:ph type="dt" sz="half" idx="10"/>
          </p:nvPr>
        </p:nvSpPr>
        <p:spPr/>
        <p:txBody>
          <a:bodyPr/>
          <a:lstStyle/>
          <a:p>
            <a:fld id="{B783866D-5503-444A-ADB9-C426CDB04862}" type="datetime1">
              <a:rPr lang="en-US" noProof="0" smtClean="0"/>
              <a:t>2/1/2021</a:t>
            </a:fld>
            <a:endParaRPr lang="en-GB" noProof="0" dirty="0"/>
          </a:p>
        </p:txBody>
      </p:sp>
      <p:sp>
        <p:nvSpPr>
          <p:cNvPr id="6" name="Fußzeilenplatzhalter 5"/>
          <p:cNvSpPr>
            <a:spLocks noGrp="1"/>
          </p:cNvSpPr>
          <p:nvPr>
            <p:ph type="ftr" sz="quarter" idx="11"/>
          </p:nvPr>
        </p:nvSpPr>
        <p:spPr/>
        <p:txBody>
          <a:bodyPr/>
          <a:lstStyle/>
          <a:p>
            <a:r>
              <a:rPr lang="en-GB" dirty="0"/>
              <a:t>Confidential © EEX AG, 2019</a:t>
            </a:r>
          </a:p>
        </p:txBody>
      </p:sp>
      <p:sp>
        <p:nvSpPr>
          <p:cNvPr id="7" name="Foliennummernplatzhalter 6"/>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8" name="Textplatzhalter 7"/>
          <p:cNvSpPr>
            <a:spLocks noGrp="1"/>
          </p:cNvSpPr>
          <p:nvPr>
            <p:ph type="body" sz="quarter" idx="17" hasCustomPrompt="1"/>
          </p:nvPr>
        </p:nvSpPr>
        <p:spPr>
          <a:xfrm>
            <a:off x="449263" y="1728788"/>
            <a:ext cx="4032000" cy="4320000"/>
          </a:xfrm>
          <a:solidFill>
            <a:schemeClr val="accent4"/>
          </a:solidFill>
        </p:spPr>
        <p:txBody>
          <a:bodyPr lIns="72000" tIns="72000" rIns="72000" bIns="72000" anchor="ctr" anchorCtr="0"/>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
        <p:nvSpPr>
          <p:cNvPr id="11" name="Textplatzhalter 7"/>
          <p:cNvSpPr>
            <a:spLocks noGrp="1"/>
          </p:cNvSpPr>
          <p:nvPr>
            <p:ph type="body" sz="quarter" idx="18" hasCustomPrompt="1"/>
          </p:nvPr>
        </p:nvSpPr>
        <p:spPr>
          <a:xfrm>
            <a:off x="4662488" y="1728000"/>
            <a:ext cx="4032000" cy="4320000"/>
          </a:xfrm>
          <a:solidFill>
            <a:schemeClr val="accent6"/>
          </a:solidFill>
        </p:spPr>
        <p:txBody>
          <a:bodyPr lIns="72000" tIns="72000" rIns="72000" bIns="72000" anchor="ctr" anchorCtr="0"/>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Tree>
    <p:extLst>
      <p:ext uri="{BB962C8B-B14F-4D97-AF65-F5344CB8AC3E}">
        <p14:creationId xmlns:p14="http://schemas.microsoft.com/office/powerpoint/2010/main" val="3814065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Only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3" name="Datumsplatzhalter 2"/>
          <p:cNvSpPr>
            <a:spLocks noGrp="1"/>
          </p:cNvSpPr>
          <p:nvPr>
            <p:ph type="dt" sz="half" idx="10"/>
          </p:nvPr>
        </p:nvSpPr>
        <p:spPr/>
        <p:txBody>
          <a:bodyPr/>
          <a:lstStyle/>
          <a:p>
            <a:fld id="{74443AB3-E3AB-4B5B-8144-E26F53939F89}" type="datetime1">
              <a:rPr lang="en-US" noProof="0" smtClean="0"/>
              <a:t>2/1/2021</a:t>
            </a:fld>
            <a:endParaRPr lang="en-GB" noProof="0" dirty="0"/>
          </a:p>
        </p:txBody>
      </p:sp>
      <p:sp>
        <p:nvSpPr>
          <p:cNvPr id="4" name="Fußzeilenplatzhalter 3"/>
          <p:cNvSpPr>
            <a:spLocks noGrp="1"/>
          </p:cNvSpPr>
          <p:nvPr>
            <p:ph type="ftr" sz="quarter" idx="11"/>
          </p:nvPr>
        </p:nvSpPr>
        <p:spPr/>
        <p:txBody>
          <a:bodyPr/>
          <a:lstStyle/>
          <a:p>
            <a:r>
              <a:rPr lang="en-GB" dirty="0"/>
              <a:t>Confidential © EEX AG, 2019</a:t>
            </a:r>
          </a:p>
        </p:txBody>
      </p:sp>
      <p:sp>
        <p:nvSpPr>
          <p:cNvPr id="5" name="Foliennummernplatzhalter 4"/>
          <p:cNvSpPr>
            <a:spLocks noGrp="1"/>
          </p:cNvSpPr>
          <p:nvPr>
            <p:ph type="sldNum" sz="quarter" idx="12"/>
          </p:nvPr>
        </p:nvSpPr>
        <p:spPr/>
        <p:txBody>
          <a:bodyPr/>
          <a:lstStyle/>
          <a:p>
            <a:fld id="{0FD9B7A1-8EC4-404C-A87F-21E9C7D955CA}" type="slidenum">
              <a:rPr lang="en-GB" noProof="0" smtClean="0"/>
              <a:t>‹#›</a:t>
            </a:fld>
            <a:endParaRPr lang="en-GB" noProof="0" dirty="0"/>
          </a:p>
        </p:txBody>
      </p:sp>
    </p:spTree>
    <p:extLst>
      <p:ext uri="{BB962C8B-B14F-4D97-AF65-F5344CB8AC3E}">
        <p14:creationId xmlns:p14="http://schemas.microsoft.com/office/powerpoint/2010/main" val="435601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tement A">
    <p:spTree>
      <p:nvGrpSpPr>
        <p:cNvPr id="1" name=""/>
        <p:cNvGrpSpPr/>
        <p:nvPr/>
      </p:nvGrpSpPr>
      <p:grpSpPr>
        <a:xfrm>
          <a:off x="0" y="0"/>
          <a:ext cx="0" cy="0"/>
          <a:chOff x="0" y="0"/>
          <a:chExt cx="0" cy="0"/>
        </a:xfrm>
      </p:grpSpPr>
      <p:sp>
        <p:nvSpPr>
          <p:cNvPr id="7" name="Rechteck 6"/>
          <p:cNvSpPr/>
          <p:nvPr userDrawn="1"/>
        </p:nvSpPr>
        <p:spPr>
          <a:xfrm>
            <a:off x="0" y="288000"/>
            <a:ext cx="9144000" cy="6569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el 1"/>
          <p:cNvSpPr>
            <a:spLocks noGrp="1"/>
          </p:cNvSpPr>
          <p:nvPr>
            <p:ph type="title" hasCustomPrompt="1"/>
          </p:nvPr>
        </p:nvSpPr>
        <p:spPr>
          <a:xfrm>
            <a:off x="450000" y="486000"/>
            <a:ext cx="8243150" cy="5567138"/>
          </a:xfrm>
        </p:spPr>
        <p:txBody>
          <a:bodyPr anchor="ctr" anchorCtr="0"/>
          <a:lstStyle>
            <a:lvl1pPr algn="ctr">
              <a:defRPr sz="6000">
                <a:solidFill>
                  <a:schemeClr val="bg1"/>
                </a:solidFill>
              </a:defRPr>
            </a:lvl1pPr>
          </a:lstStyle>
          <a:p>
            <a:r>
              <a:rPr lang="en-GB" altLang="de-DE" noProof="0" dirty="0"/>
              <a:t>Click to edit title</a:t>
            </a:r>
            <a:endParaRPr lang="en-GB" noProof="0" dirty="0"/>
          </a:p>
        </p:txBody>
      </p:sp>
      <p:sp>
        <p:nvSpPr>
          <p:cNvPr id="4" name="Datumsplatzhalter 3"/>
          <p:cNvSpPr>
            <a:spLocks noGrp="1"/>
          </p:cNvSpPr>
          <p:nvPr>
            <p:ph type="dt" sz="half" idx="10"/>
          </p:nvPr>
        </p:nvSpPr>
        <p:spPr/>
        <p:txBody>
          <a:bodyPr/>
          <a:lstStyle>
            <a:lvl1pPr>
              <a:defRPr>
                <a:solidFill>
                  <a:schemeClr val="bg1"/>
                </a:solidFill>
              </a:defRPr>
            </a:lvl1pPr>
          </a:lstStyle>
          <a:p>
            <a:fld id="{8485E7B6-FDAC-4E60-B99B-EA59BAF5B5AC}" type="datetime1">
              <a:rPr lang="en-US" noProof="0" smtClean="0"/>
              <a:t>2/1/2021</a:t>
            </a:fld>
            <a:endParaRPr lang="en-GB" noProof="0" dirty="0"/>
          </a:p>
        </p:txBody>
      </p:sp>
      <p:sp>
        <p:nvSpPr>
          <p:cNvPr id="5" name="Fußzeilenplatzhalter 4"/>
          <p:cNvSpPr>
            <a:spLocks noGrp="1"/>
          </p:cNvSpPr>
          <p:nvPr>
            <p:ph type="ftr" sz="quarter" idx="11"/>
          </p:nvPr>
        </p:nvSpPr>
        <p:spPr/>
        <p:txBody>
          <a:bodyPr/>
          <a:lstStyle>
            <a:lvl1pPr>
              <a:defRPr>
                <a:solidFill>
                  <a:schemeClr val="bg1"/>
                </a:solidFill>
              </a:defRPr>
            </a:lvl1pPr>
          </a:lstStyle>
          <a:p>
            <a:r>
              <a:rPr lang="en-GB" dirty="0"/>
              <a:t>Confidential © EEX AG, 2019</a:t>
            </a:r>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0FD9B7A1-8EC4-404C-A87F-21E9C7D955CA}" type="slidenum">
              <a:rPr lang="en-GB" noProof="0" smtClean="0"/>
              <a:pPr/>
              <a:t>‹#›</a:t>
            </a:fld>
            <a:endParaRPr lang="en-GB" noProof="0" dirty="0"/>
          </a:p>
        </p:txBody>
      </p:sp>
    </p:spTree>
    <p:extLst>
      <p:ext uri="{BB962C8B-B14F-4D97-AF65-F5344CB8AC3E}">
        <p14:creationId xmlns:p14="http://schemas.microsoft.com/office/powerpoint/2010/main" val="1248241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atement B">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 y="486000"/>
            <a:ext cx="8243150" cy="5567138"/>
          </a:xfrm>
        </p:spPr>
        <p:txBody>
          <a:bodyPr anchor="ctr" anchorCtr="0"/>
          <a:lstStyle>
            <a:lvl1pPr algn="ctr">
              <a:defRPr sz="6000">
                <a:solidFill>
                  <a:schemeClr val="tx1"/>
                </a:solidFill>
              </a:defRPr>
            </a:lvl1pPr>
          </a:lstStyle>
          <a:p>
            <a:r>
              <a:rPr lang="en-GB" altLang="de-DE" noProof="0" dirty="0"/>
              <a:t>Click to edit title</a:t>
            </a:r>
            <a:endParaRPr lang="en-GB" noProof="0" dirty="0"/>
          </a:p>
        </p:txBody>
      </p:sp>
      <p:sp>
        <p:nvSpPr>
          <p:cNvPr id="4" name="Datumsplatzhalter 3"/>
          <p:cNvSpPr>
            <a:spLocks noGrp="1"/>
          </p:cNvSpPr>
          <p:nvPr>
            <p:ph type="dt" sz="half" idx="10"/>
          </p:nvPr>
        </p:nvSpPr>
        <p:spPr/>
        <p:txBody>
          <a:bodyPr/>
          <a:lstStyle>
            <a:lvl1pPr>
              <a:defRPr>
                <a:solidFill>
                  <a:schemeClr val="tx1"/>
                </a:solidFill>
              </a:defRPr>
            </a:lvl1pPr>
          </a:lstStyle>
          <a:p>
            <a:fld id="{75E4B750-2B15-49DA-BA9C-8DF48CE82EC4}" type="datetime1">
              <a:rPr lang="en-US" noProof="0" smtClean="0"/>
              <a:t>2/1/2021</a:t>
            </a:fld>
            <a:endParaRPr lang="en-GB" noProof="0" dirty="0"/>
          </a:p>
        </p:txBody>
      </p:sp>
      <p:sp>
        <p:nvSpPr>
          <p:cNvPr id="5" name="Fußzeilenplatzhalter 4"/>
          <p:cNvSpPr>
            <a:spLocks noGrp="1"/>
          </p:cNvSpPr>
          <p:nvPr>
            <p:ph type="ftr" sz="quarter" idx="11"/>
          </p:nvPr>
        </p:nvSpPr>
        <p:spPr/>
        <p:txBody>
          <a:bodyPr/>
          <a:lstStyle>
            <a:lvl1pPr>
              <a:defRPr>
                <a:solidFill>
                  <a:schemeClr val="tx1"/>
                </a:solidFill>
              </a:defRPr>
            </a:lvl1pPr>
          </a:lstStyle>
          <a:p>
            <a:r>
              <a:rPr lang="en-GB" dirty="0"/>
              <a:t>Confidential © EEX AG, 2019</a:t>
            </a:r>
          </a:p>
        </p:txBody>
      </p:sp>
      <p:sp>
        <p:nvSpPr>
          <p:cNvPr id="6" name="Foliennummernplatzhalter 5"/>
          <p:cNvSpPr>
            <a:spLocks noGrp="1"/>
          </p:cNvSpPr>
          <p:nvPr>
            <p:ph type="sldNum" sz="quarter" idx="12"/>
          </p:nvPr>
        </p:nvSpPr>
        <p:spPr/>
        <p:txBody>
          <a:bodyPr/>
          <a:lstStyle>
            <a:lvl1pPr>
              <a:defRPr>
                <a:solidFill>
                  <a:schemeClr val="tx1"/>
                </a:solidFill>
              </a:defRPr>
            </a:lvl1pPr>
          </a:lstStyle>
          <a:p>
            <a:fld id="{0FD9B7A1-8EC4-404C-A87F-21E9C7D955CA}" type="slidenum">
              <a:rPr lang="en-GB" noProof="0" smtClean="0"/>
              <a:pPr/>
              <a:t>‹#›</a:t>
            </a:fld>
            <a:endParaRPr lang="en-GB" noProof="0" dirty="0"/>
          </a:p>
        </p:txBody>
      </p:sp>
    </p:spTree>
    <p:extLst>
      <p:ext uri="{BB962C8B-B14F-4D97-AF65-F5344CB8AC3E}">
        <p14:creationId xmlns:p14="http://schemas.microsoft.com/office/powerpoint/2010/main" val="3861909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graphic)">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4" name="Datumsplatzhalter 3"/>
          <p:cNvSpPr>
            <a:spLocks noGrp="1"/>
          </p:cNvSpPr>
          <p:nvPr>
            <p:ph type="dt" sz="half" idx="10"/>
          </p:nvPr>
        </p:nvSpPr>
        <p:spPr/>
        <p:txBody>
          <a:bodyPr/>
          <a:lstStyle/>
          <a:p>
            <a:fld id="{B2D781DD-5D3A-4044-8EEC-56B18F5DCAEE}" type="datetime1">
              <a:rPr lang="en-US" noProof="0" smtClean="0"/>
              <a:t>2/1/2021</a:t>
            </a:fld>
            <a:endParaRPr lang="en-GB" noProof="0" dirty="0"/>
          </a:p>
        </p:txBody>
      </p:sp>
      <p:sp>
        <p:nvSpPr>
          <p:cNvPr id="5" name="Fußzeilenplatzhalter 4"/>
          <p:cNvSpPr>
            <a:spLocks noGrp="1"/>
          </p:cNvSpPr>
          <p:nvPr>
            <p:ph type="ftr" sz="quarter" idx="11"/>
          </p:nvPr>
        </p:nvSpPr>
        <p:spPr/>
        <p:txBody>
          <a:bodyPr/>
          <a:lstStyle/>
          <a:p>
            <a:r>
              <a:rPr lang="en-GB" dirty="0"/>
              <a:t>Confidential © EEX AG, 2019</a:t>
            </a:r>
          </a:p>
        </p:txBody>
      </p:sp>
      <p:sp>
        <p:nvSpPr>
          <p:cNvPr id="6" name="Foliennummernplatzhalter 5"/>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7" name="Diagrammplatzhalter 6"/>
          <p:cNvSpPr>
            <a:spLocks noGrp="1"/>
          </p:cNvSpPr>
          <p:nvPr>
            <p:ph type="chart" sz="quarter" idx="13"/>
          </p:nvPr>
        </p:nvSpPr>
        <p:spPr>
          <a:xfrm>
            <a:off x="449263" y="1728000"/>
            <a:ext cx="8243887" cy="4320000"/>
          </a:xfrm>
          <a:prstGeom prst="rect">
            <a:avLst/>
          </a:prstGeom>
        </p:spPr>
        <p:txBody>
          <a:bodyPr/>
          <a:lstStyle>
            <a:lvl1pPr marL="0" indent="0">
              <a:buFontTx/>
              <a:buNone/>
              <a:defRPr/>
            </a:lvl1pPr>
          </a:lstStyle>
          <a:p>
            <a:r>
              <a:rPr lang="en-US" noProof="0"/>
              <a:t>Click icon to add chart</a:t>
            </a:r>
            <a:endParaRPr lang="en-GB" noProof="0" dirty="0"/>
          </a:p>
        </p:txBody>
      </p:sp>
    </p:spTree>
    <p:extLst>
      <p:ext uri="{BB962C8B-B14F-4D97-AF65-F5344CB8AC3E}">
        <p14:creationId xmlns:p14="http://schemas.microsoft.com/office/powerpoint/2010/main" val="4029920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tab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4" name="Datumsplatzhalter 3"/>
          <p:cNvSpPr>
            <a:spLocks noGrp="1"/>
          </p:cNvSpPr>
          <p:nvPr>
            <p:ph type="dt" sz="half" idx="10"/>
          </p:nvPr>
        </p:nvSpPr>
        <p:spPr/>
        <p:txBody>
          <a:bodyPr/>
          <a:lstStyle/>
          <a:p>
            <a:fld id="{B9E9C7CE-306E-4610-A4E5-F8BA6F19E0B5}" type="datetime1">
              <a:rPr lang="en-US" noProof="0" smtClean="0"/>
              <a:t>2/1/2021</a:t>
            </a:fld>
            <a:endParaRPr lang="en-GB" noProof="0" dirty="0"/>
          </a:p>
        </p:txBody>
      </p:sp>
      <p:sp>
        <p:nvSpPr>
          <p:cNvPr id="5" name="Fußzeilenplatzhalter 4"/>
          <p:cNvSpPr>
            <a:spLocks noGrp="1"/>
          </p:cNvSpPr>
          <p:nvPr>
            <p:ph type="ftr" sz="quarter" idx="11"/>
          </p:nvPr>
        </p:nvSpPr>
        <p:spPr/>
        <p:txBody>
          <a:bodyPr/>
          <a:lstStyle/>
          <a:p>
            <a:r>
              <a:rPr lang="en-GB" dirty="0"/>
              <a:t>Confidential © EEX AG, 2019</a:t>
            </a:r>
          </a:p>
        </p:txBody>
      </p:sp>
      <p:sp>
        <p:nvSpPr>
          <p:cNvPr id="6" name="Foliennummernplatzhalter 5"/>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8" name="Tabellenplatzhalter 7"/>
          <p:cNvSpPr>
            <a:spLocks noGrp="1"/>
          </p:cNvSpPr>
          <p:nvPr>
            <p:ph type="tbl" sz="quarter" idx="13" hasCustomPrompt="1"/>
          </p:nvPr>
        </p:nvSpPr>
        <p:spPr>
          <a:xfrm>
            <a:off x="450850" y="1728000"/>
            <a:ext cx="8242300" cy="4320000"/>
          </a:xfrm>
          <a:prstGeom prst="rect">
            <a:avLst/>
          </a:prstGeom>
        </p:spPr>
        <p:txBody>
          <a:bodyPr/>
          <a:lstStyle>
            <a:lvl1pPr marL="0" indent="0">
              <a:buFontTx/>
              <a:buNone/>
              <a:defRPr/>
            </a:lvl1pPr>
          </a:lstStyle>
          <a:p>
            <a:r>
              <a:rPr lang="en-GB" noProof="0" dirty="0"/>
              <a:t>Table</a:t>
            </a:r>
          </a:p>
        </p:txBody>
      </p:sp>
    </p:spTree>
    <p:extLst>
      <p:ext uri="{BB962C8B-B14F-4D97-AF65-F5344CB8AC3E}">
        <p14:creationId xmlns:p14="http://schemas.microsoft.com/office/powerpoint/2010/main" val="2570476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50848" y="3366000"/>
            <a:ext cx="5958000" cy="900000"/>
          </a:xfrm>
        </p:spPr>
        <p:txBody>
          <a:bodyPr/>
          <a:lstStyle>
            <a:lvl1pPr>
              <a:defRPr>
                <a:solidFill>
                  <a:schemeClr val="tx1"/>
                </a:solidFill>
              </a:defRPr>
            </a:lvl1pPr>
          </a:lstStyle>
          <a:p>
            <a:r>
              <a:rPr lang="en-GB" noProof="0" dirty="0"/>
              <a:t>Edit Master heading format</a:t>
            </a:r>
          </a:p>
        </p:txBody>
      </p:sp>
      <p:sp>
        <p:nvSpPr>
          <p:cNvPr id="3" name="Untertitel 2"/>
          <p:cNvSpPr>
            <a:spLocks noGrp="1"/>
          </p:cNvSpPr>
          <p:nvPr>
            <p:ph type="subTitle" idx="1" hasCustomPrompt="1"/>
          </p:nvPr>
        </p:nvSpPr>
        <p:spPr>
          <a:xfrm>
            <a:off x="450848" y="4554000"/>
            <a:ext cx="5958000" cy="1080000"/>
          </a:xfrm>
          <a:prstGeom prst="rect">
            <a:avLst/>
          </a:prstGeom>
        </p:spPr>
        <p:txBody>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Edit master subheading format</a:t>
            </a:r>
          </a:p>
        </p:txBody>
      </p:sp>
      <p:sp>
        <p:nvSpPr>
          <p:cNvPr id="18" name="Rechteck 17"/>
          <p:cNvSpPr/>
          <p:nvPr userDrawn="1"/>
        </p:nvSpPr>
        <p:spPr>
          <a:xfrm>
            <a:off x="6858000" y="1152000"/>
            <a:ext cx="2286000" cy="11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Rechteck 18"/>
          <p:cNvSpPr/>
          <p:nvPr userDrawn="1"/>
        </p:nvSpPr>
        <p:spPr>
          <a:xfrm>
            <a:off x="6858000" y="2880000"/>
            <a:ext cx="2286000" cy="39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20" name="Grafik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8064" y="249490"/>
            <a:ext cx="1206044" cy="653021"/>
          </a:xfrm>
          <a:prstGeom prst="rect">
            <a:avLst/>
          </a:prstGeom>
        </p:spPr>
      </p:pic>
      <p:sp>
        <p:nvSpPr>
          <p:cNvPr id="25" name="Rechteck 24"/>
          <p:cNvSpPr/>
          <p:nvPr userDrawn="1"/>
        </p:nvSpPr>
        <p:spPr>
          <a:xfrm>
            <a:off x="6857022" y="2304000"/>
            <a:ext cx="2286000" cy="57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26" name="Grafik 2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99146" y="6177823"/>
            <a:ext cx="1202729" cy="653021"/>
          </a:xfrm>
          <a:prstGeom prst="rect">
            <a:avLst/>
          </a:prstGeom>
        </p:spPr>
      </p:pic>
      <p:sp>
        <p:nvSpPr>
          <p:cNvPr id="11" name="Rechteck 10"/>
          <p:cNvSpPr/>
          <p:nvPr userDrawn="1"/>
        </p:nvSpPr>
        <p:spPr>
          <a:xfrm>
            <a:off x="4572000" y="0"/>
            <a:ext cx="2286000" cy="23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Rechteck 11"/>
          <p:cNvSpPr/>
          <p:nvPr userDrawn="1"/>
        </p:nvSpPr>
        <p:spPr>
          <a:xfrm>
            <a:off x="4572000" y="2304000"/>
            <a:ext cx="2286000" cy="57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2438825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C">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0" y="0"/>
            <a:ext cx="6856413" cy="6858000"/>
          </a:xfrm>
          <a:prstGeom prst="rect">
            <a:avLst/>
          </a:prstGeom>
        </p:spPr>
        <p:txBody>
          <a:bodyPr/>
          <a:lstStyle>
            <a:lvl1pPr marL="0" indent="0">
              <a:buFontTx/>
              <a:buNone/>
              <a:defRPr/>
            </a:lvl1pPr>
          </a:lstStyle>
          <a:p>
            <a:r>
              <a:rPr lang="en-GB" noProof="0" dirty="0"/>
              <a:t>Image</a:t>
            </a:r>
          </a:p>
        </p:txBody>
      </p:sp>
      <p:sp>
        <p:nvSpPr>
          <p:cNvPr id="2" name="Titel 1"/>
          <p:cNvSpPr>
            <a:spLocks noGrp="1"/>
          </p:cNvSpPr>
          <p:nvPr>
            <p:ph type="ctrTitle" hasCustomPrompt="1"/>
          </p:nvPr>
        </p:nvSpPr>
        <p:spPr>
          <a:xfrm>
            <a:off x="450848" y="3366000"/>
            <a:ext cx="5958000" cy="900000"/>
          </a:xfrm>
        </p:spPr>
        <p:txBody>
          <a:bodyPr/>
          <a:lstStyle>
            <a:lvl1pPr>
              <a:defRPr>
                <a:solidFill>
                  <a:schemeClr val="bg1"/>
                </a:solidFill>
              </a:defRPr>
            </a:lvl1pPr>
          </a:lstStyle>
          <a:p>
            <a:r>
              <a:rPr lang="en-GB" noProof="0" dirty="0"/>
              <a:t>Edit Master heading format</a:t>
            </a:r>
          </a:p>
        </p:txBody>
      </p:sp>
      <p:sp>
        <p:nvSpPr>
          <p:cNvPr id="3" name="Untertitel 2"/>
          <p:cNvSpPr>
            <a:spLocks noGrp="1"/>
          </p:cNvSpPr>
          <p:nvPr>
            <p:ph type="subTitle" idx="1" hasCustomPrompt="1"/>
          </p:nvPr>
        </p:nvSpPr>
        <p:spPr>
          <a:xfrm>
            <a:off x="450848" y="4554000"/>
            <a:ext cx="5958000" cy="1080000"/>
          </a:xfrm>
          <a:prstGeom prst="rect">
            <a:avLst/>
          </a:prstGeom>
        </p:spPr>
        <p:txBody>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Edit master subheading format</a:t>
            </a:r>
          </a:p>
        </p:txBody>
      </p:sp>
      <p:sp>
        <p:nvSpPr>
          <p:cNvPr id="8" name="Textplatzhalter 7"/>
          <p:cNvSpPr>
            <a:spLocks noGrp="1"/>
          </p:cNvSpPr>
          <p:nvPr>
            <p:ph type="body" sz="quarter" idx="11" hasCustomPrompt="1"/>
          </p:nvPr>
        </p:nvSpPr>
        <p:spPr>
          <a:xfrm>
            <a:off x="4570413" y="262"/>
            <a:ext cx="2286000" cy="2304000"/>
          </a:xfrm>
          <a:prstGeom prst="rect">
            <a:avLst/>
          </a:prstGeom>
          <a:solidFill>
            <a:schemeClr val="accent4"/>
          </a:solidFill>
        </p:spPr>
        <p:txBody>
          <a:bodyPr/>
          <a:lstStyle>
            <a:lvl1pPr marL="0" indent="0">
              <a:buFontTx/>
              <a:buNone/>
              <a:defRPr sz="100">
                <a:solidFill>
                  <a:schemeClr val="accent4"/>
                </a:solidFill>
              </a:defRPr>
            </a:lvl1pPr>
          </a:lstStyle>
          <a:p>
            <a:pPr lvl="0"/>
            <a:r>
              <a:rPr lang="en-GB" noProof="0" dirty="0"/>
              <a:t>/</a:t>
            </a:r>
          </a:p>
        </p:txBody>
      </p:sp>
      <p:sp>
        <p:nvSpPr>
          <p:cNvPr id="6" name="Textplatzhalter 5"/>
          <p:cNvSpPr>
            <a:spLocks noGrp="1"/>
          </p:cNvSpPr>
          <p:nvPr>
            <p:ph type="body" sz="quarter" idx="13" hasCustomPrompt="1"/>
          </p:nvPr>
        </p:nvSpPr>
        <p:spPr>
          <a:xfrm>
            <a:off x="4572000" y="2304788"/>
            <a:ext cx="2286000" cy="576000"/>
          </a:xfrm>
          <a:solidFill>
            <a:schemeClr val="accent5"/>
          </a:solidFill>
        </p:spPr>
        <p:txBody>
          <a:bodyPr/>
          <a:lstStyle>
            <a:lvl1pPr marL="0" indent="0">
              <a:buFontTx/>
              <a:buNone/>
              <a:defRPr sz="100">
                <a:solidFill>
                  <a:schemeClr val="accent5"/>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a:t>
            </a:r>
          </a:p>
        </p:txBody>
      </p:sp>
      <p:sp>
        <p:nvSpPr>
          <p:cNvPr id="18" name="Rechteck 17"/>
          <p:cNvSpPr/>
          <p:nvPr userDrawn="1"/>
        </p:nvSpPr>
        <p:spPr>
          <a:xfrm>
            <a:off x="6858000" y="1152000"/>
            <a:ext cx="2286000" cy="11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Rechteck 18"/>
          <p:cNvSpPr/>
          <p:nvPr userDrawn="1"/>
        </p:nvSpPr>
        <p:spPr>
          <a:xfrm>
            <a:off x="6858000" y="2880000"/>
            <a:ext cx="2286000" cy="39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20" name="Grafik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8064" y="249490"/>
            <a:ext cx="1206044" cy="653021"/>
          </a:xfrm>
          <a:prstGeom prst="rect">
            <a:avLst/>
          </a:prstGeom>
        </p:spPr>
      </p:pic>
      <p:sp>
        <p:nvSpPr>
          <p:cNvPr id="33" name="Rechteck 32"/>
          <p:cNvSpPr/>
          <p:nvPr userDrawn="1"/>
        </p:nvSpPr>
        <p:spPr>
          <a:xfrm>
            <a:off x="6857022" y="2304000"/>
            <a:ext cx="2286000" cy="57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4" name="Grafik 3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99146" y="6177823"/>
            <a:ext cx="1202729" cy="653021"/>
          </a:xfrm>
          <a:prstGeom prst="rect">
            <a:avLst/>
          </a:prstGeom>
        </p:spPr>
      </p:pic>
    </p:spTree>
    <p:extLst>
      <p:ext uri="{BB962C8B-B14F-4D97-AF65-F5344CB8AC3E}">
        <p14:creationId xmlns:p14="http://schemas.microsoft.com/office/powerpoint/2010/main" val="334176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Chapter A">
    <p:spTree>
      <p:nvGrpSpPr>
        <p:cNvPr id="1" name=""/>
        <p:cNvGrpSpPr/>
        <p:nvPr/>
      </p:nvGrpSpPr>
      <p:grpSpPr>
        <a:xfrm>
          <a:off x="0" y="0"/>
          <a:ext cx="0" cy="0"/>
          <a:chOff x="0" y="0"/>
          <a:chExt cx="0" cy="0"/>
        </a:xfrm>
      </p:grpSpPr>
      <p:sp>
        <p:nvSpPr>
          <p:cNvPr id="23" name="Rechteck 22"/>
          <p:cNvSpPr/>
          <p:nvPr userDrawn="1"/>
        </p:nvSpPr>
        <p:spPr>
          <a:xfrm>
            <a:off x="4572000" y="0"/>
            <a:ext cx="2286000" cy="1152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4" name="Rechteck 23"/>
          <p:cNvSpPr/>
          <p:nvPr userDrawn="1"/>
        </p:nvSpPr>
        <p:spPr>
          <a:xfrm>
            <a:off x="4571022" y="1152000"/>
            <a:ext cx="2286000" cy="1152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5" name="Rechteck 24"/>
          <p:cNvSpPr/>
          <p:nvPr userDrawn="1"/>
        </p:nvSpPr>
        <p:spPr>
          <a:xfrm>
            <a:off x="4572000" y="2304000"/>
            <a:ext cx="2286000" cy="57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el 1"/>
          <p:cNvSpPr>
            <a:spLocks noGrp="1"/>
          </p:cNvSpPr>
          <p:nvPr>
            <p:ph type="title" hasCustomPrompt="1"/>
          </p:nvPr>
        </p:nvSpPr>
        <p:spPr>
          <a:xfrm>
            <a:off x="450000" y="3366000"/>
            <a:ext cx="5958000" cy="900000"/>
          </a:xfrm>
        </p:spPr>
        <p:txBody>
          <a:bodyPr anchor="t"/>
          <a:lstStyle>
            <a:lvl1pPr algn="l">
              <a:defRPr sz="2800" b="0" cap="none" baseline="0">
                <a:solidFill>
                  <a:schemeClr val="tx1"/>
                </a:solidFill>
              </a:defRPr>
            </a:lvl1pPr>
          </a:lstStyle>
          <a:p>
            <a:r>
              <a:rPr lang="en-GB" noProof="0" dirty="0"/>
              <a:t>Edit Master heading format</a:t>
            </a:r>
          </a:p>
        </p:txBody>
      </p:sp>
      <p:sp>
        <p:nvSpPr>
          <p:cNvPr id="3" name="Textplatzhalter 2"/>
          <p:cNvSpPr>
            <a:spLocks noGrp="1"/>
          </p:cNvSpPr>
          <p:nvPr>
            <p:ph type="body" idx="1" hasCustomPrompt="1"/>
          </p:nvPr>
        </p:nvSpPr>
        <p:spPr>
          <a:xfrm>
            <a:off x="450000" y="1591200"/>
            <a:ext cx="3672000" cy="360000"/>
          </a:xfrm>
          <a:prstGeom prst="rect">
            <a:avLst/>
          </a:prstGeom>
        </p:spPr>
        <p:txBody>
          <a:bodyPr anchor="t" anchorCtr="0"/>
          <a:lstStyle>
            <a:lvl1pPr marL="0" indent="0">
              <a:buNone/>
              <a:defRPr sz="2000" b="1">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a:t>Chapter</a:t>
            </a:r>
          </a:p>
        </p:txBody>
      </p:sp>
      <p:sp>
        <p:nvSpPr>
          <p:cNvPr id="20" name="Rechteck 19"/>
          <p:cNvSpPr/>
          <p:nvPr userDrawn="1"/>
        </p:nvSpPr>
        <p:spPr>
          <a:xfrm>
            <a:off x="6858000" y="2304000"/>
            <a:ext cx="2286000" cy="45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1" name="Rechteck 20"/>
          <p:cNvSpPr/>
          <p:nvPr userDrawn="1"/>
        </p:nvSpPr>
        <p:spPr>
          <a:xfrm>
            <a:off x="6858000" y="1152000"/>
            <a:ext cx="2286000" cy="11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34" name="Rechteck 33"/>
          <p:cNvSpPr/>
          <p:nvPr userDrawn="1"/>
        </p:nvSpPr>
        <p:spPr>
          <a:xfrm>
            <a:off x="6857020" y="0"/>
            <a:ext cx="2286000" cy="11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5" name="Grafik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8064" y="1401763"/>
            <a:ext cx="1206044" cy="653020"/>
          </a:xfrm>
          <a:prstGeom prst="rect">
            <a:avLst/>
          </a:prstGeom>
        </p:spPr>
      </p:pic>
      <p:pic>
        <p:nvPicPr>
          <p:cNvPr id="37" name="Grafik 3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99146" y="6177823"/>
            <a:ext cx="1202729" cy="653021"/>
          </a:xfrm>
          <a:prstGeom prst="rect">
            <a:avLst/>
          </a:prstGeom>
        </p:spPr>
      </p:pic>
    </p:spTree>
    <p:extLst>
      <p:ext uri="{BB962C8B-B14F-4D97-AF65-F5344CB8AC3E}">
        <p14:creationId xmlns:p14="http://schemas.microsoft.com/office/powerpoint/2010/main" val="4196748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hapter B">
    <p:spTree>
      <p:nvGrpSpPr>
        <p:cNvPr id="1" name=""/>
        <p:cNvGrpSpPr/>
        <p:nvPr/>
      </p:nvGrpSpPr>
      <p:grpSpPr>
        <a:xfrm>
          <a:off x="0" y="0"/>
          <a:ext cx="0" cy="0"/>
          <a:chOff x="0" y="0"/>
          <a:chExt cx="0" cy="0"/>
        </a:xfrm>
      </p:grpSpPr>
      <p:sp>
        <p:nvSpPr>
          <p:cNvPr id="5" name="Bildplatzhalter 4"/>
          <p:cNvSpPr>
            <a:spLocks noGrp="1"/>
          </p:cNvSpPr>
          <p:nvPr>
            <p:ph type="pic" sz="quarter" idx="10" hasCustomPrompt="1"/>
          </p:nvPr>
        </p:nvSpPr>
        <p:spPr>
          <a:xfrm>
            <a:off x="0" y="0"/>
            <a:ext cx="6856413" cy="6858000"/>
          </a:xfrm>
          <a:prstGeom prst="rect">
            <a:avLst/>
          </a:prstGeom>
        </p:spPr>
        <p:txBody>
          <a:bodyPr/>
          <a:lstStyle>
            <a:lvl1pPr marL="0" indent="0">
              <a:buFontTx/>
              <a:buNone/>
              <a:defRPr/>
            </a:lvl1pPr>
          </a:lstStyle>
          <a:p>
            <a:r>
              <a:rPr lang="en-GB" noProof="0" dirty="0"/>
              <a:t>Image</a:t>
            </a:r>
          </a:p>
        </p:txBody>
      </p:sp>
      <p:sp>
        <p:nvSpPr>
          <p:cNvPr id="2" name="Titel 1"/>
          <p:cNvSpPr>
            <a:spLocks noGrp="1"/>
          </p:cNvSpPr>
          <p:nvPr>
            <p:ph type="title" hasCustomPrompt="1"/>
          </p:nvPr>
        </p:nvSpPr>
        <p:spPr>
          <a:xfrm>
            <a:off x="450000" y="3366000"/>
            <a:ext cx="5958000" cy="900000"/>
          </a:xfrm>
        </p:spPr>
        <p:txBody>
          <a:bodyPr anchor="t"/>
          <a:lstStyle>
            <a:lvl1pPr algn="l">
              <a:defRPr sz="2800" b="0" cap="none" baseline="0">
                <a:solidFill>
                  <a:schemeClr val="bg1"/>
                </a:solidFill>
              </a:defRPr>
            </a:lvl1pPr>
          </a:lstStyle>
          <a:p>
            <a:r>
              <a:rPr lang="en-GB" noProof="0" dirty="0"/>
              <a:t>Edit Master heading format</a:t>
            </a:r>
          </a:p>
        </p:txBody>
      </p:sp>
      <p:sp>
        <p:nvSpPr>
          <p:cNvPr id="3" name="Textplatzhalter 2"/>
          <p:cNvSpPr>
            <a:spLocks noGrp="1"/>
          </p:cNvSpPr>
          <p:nvPr>
            <p:ph type="body" idx="1" hasCustomPrompt="1"/>
          </p:nvPr>
        </p:nvSpPr>
        <p:spPr>
          <a:xfrm>
            <a:off x="450000" y="1591200"/>
            <a:ext cx="3672000" cy="360000"/>
          </a:xfrm>
          <a:prstGeom prst="rect">
            <a:avLst/>
          </a:prstGeom>
        </p:spPr>
        <p:txBody>
          <a:bodyPr anchor="t" anchorCtr="0"/>
          <a:lstStyle>
            <a:lvl1pPr marL="0" indent="0">
              <a:buNone/>
              <a:defRPr sz="2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a:t>Chapter</a:t>
            </a:r>
          </a:p>
        </p:txBody>
      </p:sp>
      <p:sp>
        <p:nvSpPr>
          <p:cNvPr id="12" name="Textplatzhalter 11"/>
          <p:cNvSpPr>
            <a:spLocks noGrp="1"/>
          </p:cNvSpPr>
          <p:nvPr>
            <p:ph type="body" sz="quarter" idx="11" hasCustomPrompt="1"/>
          </p:nvPr>
        </p:nvSpPr>
        <p:spPr>
          <a:xfrm>
            <a:off x="4570413" y="0"/>
            <a:ext cx="2286000" cy="1152000"/>
          </a:xfrm>
          <a:prstGeom prst="rect">
            <a:avLst/>
          </a:prstGeom>
          <a:solidFill>
            <a:schemeClr val="accent6"/>
          </a:solidFill>
        </p:spPr>
        <p:txBody>
          <a:bodyPr/>
          <a:lstStyle>
            <a:lvl1pPr marL="0" indent="0">
              <a:buFontTx/>
              <a:buNone/>
              <a:defRPr sz="100">
                <a:solidFill>
                  <a:schemeClr val="accent6"/>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GB" noProof="0" dirty="0"/>
              <a:t>/</a:t>
            </a:r>
          </a:p>
        </p:txBody>
      </p:sp>
      <p:sp>
        <p:nvSpPr>
          <p:cNvPr id="48" name="Textplatzhalter 11"/>
          <p:cNvSpPr>
            <a:spLocks noGrp="1"/>
          </p:cNvSpPr>
          <p:nvPr>
            <p:ph type="body" sz="quarter" idx="12" hasCustomPrompt="1"/>
          </p:nvPr>
        </p:nvSpPr>
        <p:spPr>
          <a:xfrm>
            <a:off x="4570413" y="1152000"/>
            <a:ext cx="2286000" cy="1152000"/>
          </a:xfrm>
          <a:prstGeom prst="rect">
            <a:avLst/>
          </a:prstGeom>
          <a:solidFill>
            <a:schemeClr val="accent5"/>
          </a:solidFill>
        </p:spPr>
        <p:txBody>
          <a:bodyPr/>
          <a:lstStyle>
            <a:lvl1pPr marL="0" indent="0">
              <a:buFontTx/>
              <a:buNone/>
              <a:defRPr sz="100">
                <a:solidFill>
                  <a:schemeClr val="accent5"/>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GB" noProof="0" dirty="0"/>
              <a:t>/</a:t>
            </a:r>
          </a:p>
        </p:txBody>
      </p:sp>
      <p:sp>
        <p:nvSpPr>
          <p:cNvPr id="49" name="Textplatzhalter 11"/>
          <p:cNvSpPr>
            <a:spLocks noGrp="1"/>
          </p:cNvSpPr>
          <p:nvPr>
            <p:ph type="body" sz="quarter" idx="13" hasCustomPrompt="1"/>
          </p:nvPr>
        </p:nvSpPr>
        <p:spPr>
          <a:xfrm>
            <a:off x="4570413" y="2304000"/>
            <a:ext cx="2286000" cy="576000"/>
          </a:xfrm>
          <a:prstGeom prst="rect">
            <a:avLst/>
          </a:prstGeom>
          <a:solidFill>
            <a:schemeClr val="accent4"/>
          </a:solidFill>
        </p:spPr>
        <p:txBody>
          <a:bodyPr/>
          <a:lstStyle>
            <a:lvl1pPr marL="0" indent="0">
              <a:buFontTx/>
              <a:buNone/>
              <a:defRPr sz="100">
                <a:solidFill>
                  <a:schemeClr val="accent4"/>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GB" noProof="0" dirty="0"/>
              <a:t>/</a:t>
            </a:r>
          </a:p>
        </p:txBody>
      </p:sp>
      <p:sp>
        <p:nvSpPr>
          <p:cNvPr id="21" name="Rechteck 20"/>
          <p:cNvSpPr/>
          <p:nvPr userDrawn="1"/>
        </p:nvSpPr>
        <p:spPr>
          <a:xfrm>
            <a:off x="6858000" y="2304000"/>
            <a:ext cx="2286000" cy="45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31" name="Rechteck 30"/>
          <p:cNvSpPr/>
          <p:nvPr userDrawn="1"/>
        </p:nvSpPr>
        <p:spPr>
          <a:xfrm>
            <a:off x="6858000" y="1152000"/>
            <a:ext cx="2286000" cy="11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32" name="Rechteck 31"/>
          <p:cNvSpPr/>
          <p:nvPr userDrawn="1"/>
        </p:nvSpPr>
        <p:spPr>
          <a:xfrm>
            <a:off x="6857020" y="0"/>
            <a:ext cx="2286000" cy="11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3" name="Grafik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8064" y="1401763"/>
            <a:ext cx="1206044" cy="653020"/>
          </a:xfrm>
          <a:prstGeom prst="rect">
            <a:avLst/>
          </a:prstGeom>
        </p:spPr>
      </p:pic>
      <p:pic>
        <p:nvPicPr>
          <p:cNvPr id="35" name="Grafik 3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99146" y="6177823"/>
            <a:ext cx="1202729" cy="653021"/>
          </a:xfrm>
          <a:prstGeom prst="rect">
            <a:avLst/>
          </a:prstGeom>
        </p:spPr>
      </p:pic>
    </p:spTree>
    <p:extLst>
      <p:ext uri="{BB962C8B-B14F-4D97-AF65-F5344CB8AC3E}">
        <p14:creationId xmlns:p14="http://schemas.microsoft.com/office/powerpoint/2010/main" val="385461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4" name="Datumsplatzhalter 3"/>
          <p:cNvSpPr>
            <a:spLocks noGrp="1"/>
          </p:cNvSpPr>
          <p:nvPr>
            <p:ph type="dt" sz="half" idx="10"/>
          </p:nvPr>
        </p:nvSpPr>
        <p:spPr/>
        <p:txBody>
          <a:bodyPr/>
          <a:lstStyle/>
          <a:p>
            <a:fld id="{8C952A0F-AE0C-4771-926A-030E29C55D3A}" type="datetime1">
              <a:rPr lang="en-US" noProof="0" smtClean="0"/>
              <a:t>2/1/2021</a:t>
            </a:fld>
            <a:endParaRPr lang="en-GB" noProof="0" dirty="0"/>
          </a:p>
        </p:txBody>
      </p:sp>
      <p:sp>
        <p:nvSpPr>
          <p:cNvPr id="5" name="Fußzeilenplatzhalter 4"/>
          <p:cNvSpPr>
            <a:spLocks noGrp="1"/>
          </p:cNvSpPr>
          <p:nvPr>
            <p:ph type="ftr" sz="quarter" idx="11"/>
          </p:nvPr>
        </p:nvSpPr>
        <p:spPr/>
        <p:txBody>
          <a:bodyPr/>
          <a:lstStyle/>
          <a:p>
            <a:r>
              <a:rPr lang="en-GB" dirty="0"/>
              <a:t>Confidential © EEX AG, 2019</a:t>
            </a:r>
          </a:p>
        </p:txBody>
      </p:sp>
      <p:sp>
        <p:nvSpPr>
          <p:cNvPr id="6" name="Foliennummernplatzhalter 5"/>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7" name="Textplatzhalter 6"/>
          <p:cNvSpPr>
            <a:spLocks noGrp="1"/>
          </p:cNvSpPr>
          <p:nvPr>
            <p:ph type="body" sz="quarter" idx="13" hasCustomPrompt="1"/>
          </p:nvPr>
        </p:nvSpPr>
        <p:spPr>
          <a:xfrm>
            <a:off x="449263" y="1666800"/>
            <a:ext cx="8243887" cy="4381200"/>
          </a:xfrm>
        </p:spPr>
        <p:txBody>
          <a:bodyPr/>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Tree>
    <p:extLst>
      <p:ext uri="{BB962C8B-B14F-4D97-AF65-F5344CB8AC3E}">
        <p14:creationId xmlns:p14="http://schemas.microsoft.com/office/powerpoint/2010/main" val="4241334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two columns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5" name="Datumsplatzhalter 4"/>
          <p:cNvSpPr>
            <a:spLocks noGrp="1"/>
          </p:cNvSpPr>
          <p:nvPr>
            <p:ph type="dt" sz="half" idx="10"/>
          </p:nvPr>
        </p:nvSpPr>
        <p:spPr/>
        <p:txBody>
          <a:bodyPr/>
          <a:lstStyle/>
          <a:p>
            <a:fld id="{17963A4A-913F-4174-A634-DDBCB9FC4E5A}" type="datetime1">
              <a:rPr lang="en-US" noProof="0" smtClean="0"/>
              <a:t>2/1/2021</a:t>
            </a:fld>
            <a:endParaRPr lang="en-GB" noProof="0" dirty="0"/>
          </a:p>
        </p:txBody>
      </p:sp>
      <p:sp>
        <p:nvSpPr>
          <p:cNvPr id="6" name="Fußzeilenplatzhalter 5"/>
          <p:cNvSpPr>
            <a:spLocks noGrp="1"/>
          </p:cNvSpPr>
          <p:nvPr>
            <p:ph type="ftr" sz="quarter" idx="11"/>
          </p:nvPr>
        </p:nvSpPr>
        <p:spPr/>
        <p:txBody>
          <a:bodyPr/>
          <a:lstStyle/>
          <a:p>
            <a:r>
              <a:rPr lang="en-GB" dirty="0"/>
              <a:t>Confidential © EEX AG, 2019</a:t>
            </a:r>
          </a:p>
        </p:txBody>
      </p:sp>
      <p:sp>
        <p:nvSpPr>
          <p:cNvPr id="7" name="Foliennummernplatzhalter 6"/>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8" name="Textplatzhalter 7"/>
          <p:cNvSpPr>
            <a:spLocks noGrp="1"/>
          </p:cNvSpPr>
          <p:nvPr>
            <p:ph type="body" sz="quarter" idx="16" hasCustomPrompt="1"/>
          </p:nvPr>
        </p:nvSpPr>
        <p:spPr>
          <a:xfrm>
            <a:off x="449263" y="1666875"/>
            <a:ext cx="4032000" cy="4381200"/>
          </a:xfrm>
        </p:spPr>
        <p:txBody>
          <a:bodyPr/>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
        <p:nvSpPr>
          <p:cNvPr id="11" name="Textplatzhalter 10"/>
          <p:cNvSpPr>
            <a:spLocks noGrp="1"/>
          </p:cNvSpPr>
          <p:nvPr>
            <p:ph type="body" sz="quarter" idx="17" hasCustomPrompt="1"/>
          </p:nvPr>
        </p:nvSpPr>
        <p:spPr>
          <a:xfrm>
            <a:off x="4662488" y="1666875"/>
            <a:ext cx="4030662" cy="4381200"/>
          </a:xfrm>
        </p:spPr>
        <p:txBody>
          <a:bodyPr/>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Tree>
    <p:extLst>
      <p:ext uri="{BB962C8B-B14F-4D97-AF65-F5344CB8AC3E}">
        <p14:creationId xmlns:p14="http://schemas.microsoft.com/office/powerpoint/2010/main" val="3166975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two columns (text, picture righ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5" name="Datumsplatzhalter 4"/>
          <p:cNvSpPr>
            <a:spLocks noGrp="1"/>
          </p:cNvSpPr>
          <p:nvPr>
            <p:ph type="dt" sz="half" idx="10"/>
          </p:nvPr>
        </p:nvSpPr>
        <p:spPr/>
        <p:txBody>
          <a:bodyPr/>
          <a:lstStyle/>
          <a:p>
            <a:fld id="{B3528F09-78B1-4DEC-9E04-50A34DF48DEF}" type="datetime1">
              <a:rPr lang="en-US" noProof="0" smtClean="0"/>
              <a:t>2/1/2021</a:t>
            </a:fld>
            <a:endParaRPr lang="en-GB" noProof="0" dirty="0"/>
          </a:p>
        </p:txBody>
      </p:sp>
      <p:sp>
        <p:nvSpPr>
          <p:cNvPr id="6" name="Fußzeilenplatzhalter 5"/>
          <p:cNvSpPr>
            <a:spLocks noGrp="1"/>
          </p:cNvSpPr>
          <p:nvPr>
            <p:ph type="ftr" sz="quarter" idx="11"/>
          </p:nvPr>
        </p:nvSpPr>
        <p:spPr/>
        <p:txBody>
          <a:bodyPr/>
          <a:lstStyle/>
          <a:p>
            <a:r>
              <a:rPr lang="en-GB" dirty="0"/>
              <a:t>Confidential © EEX AG, 2019</a:t>
            </a:r>
          </a:p>
        </p:txBody>
      </p:sp>
      <p:sp>
        <p:nvSpPr>
          <p:cNvPr id="7" name="Foliennummernplatzhalter 6"/>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13" name="Bildplatzhalter 12"/>
          <p:cNvSpPr>
            <a:spLocks noGrp="1"/>
          </p:cNvSpPr>
          <p:nvPr>
            <p:ph type="pic" sz="quarter" idx="14" hasCustomPrompt="1"/>
          </p:nvPr>
        </p:nvSpPr>
        <p:spPr>
          <a:xfrm>
            <a:off x="4662488" y="1728000"/>
            <a:ext cx="4030662" cy="4320000"/>
          </a:xfrm>
          <a:prstGeom prst="rect">
            <a:avLst/>
          </a:prstGeom>
        </p:spPr>
        <p:txBody>
          <a:bodyPr/>
          <a:lstStyle>
            <a:lvl1pPr marL="0" indent="0">
              <a:buFontTx/>
              <a:buNone/>
              <a:defRPr/>
            </a:lvl1pPr>
          </a:lstStyle>
          <a:p>
            <a:r>
              <a:rPr lang="en-GB" noProof="0" dirty="0"/>
              <a:t>Image</a:t>
            </a:r>
          </a:p>
        </p:txBody>
      </p:sp>
      <p:sp>
        <p:nvSpPr>
          <p:cNvPr id="4" name="Textplatzhalter 3"/>
          <p:cNvSpPr>
            <a:spLocks noGrp="1"/>
          </p:cNvSpPr>
          <p:nvPr>
            <p:ph type="body" sz="quarter" idx="15" hasCustomPrompt="1"/>
          </p:nvPr>
        </p:nvSpPr>
        <p:spPr>
          <a:xfrm>
            <a:off x="449263" y="1666800"/>
            <a:ext cx="4032000" cy="4381200"/>
          </a:xfrm>
        </p:spPr>
        <p:txBody>
          <a:bodyPr/>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Tree>
    <p:extLst>
      <p:ext uri="{BB962C8B-B14F-4D97-AF65-F5344CB8AC3E}">
        <p14:creationId xmlns:p14="http://schemas.microsoft.com/office/powerpoint/2010/main" val="259855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two columns (text, picture lef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altLang="de-DE" noProof="0" dirty="0"/>
              <a:t>Click to edit title</a:t>
            </a:r>
            <a:endParaRPr lang="en-GB" noProof="0" dirty="0"/>
          </a:p>
        </p:txBody>
      </p:sp>
      <p:sp>
        <p:nvSpPr>
          <p:cNvPr id="5" name="Datumsplatzhalter 4"/>
          <p:cNvSpPr>
            <a:spLocks noGrp="1"/>
          </p:cNvSpPr>
          <p:nvPr>
            <p:ph type="dt" sz="half" idx="10"/>
          </p:nvPr>
        </p:nvSpPr>
        <p:spPr/>
        <p:txBody>
          <a:bodyPr/>
          <a:lstStyle/>
          <a:p>
            <a:fld id="{55CC8F28-5B54-4391-A6FD-070DEF8F3E87}" type="datetime1">
              <a:rPr lang="en-US" noProof="0" smtClean="0"/>
              <a:t>2/1/2021</a:t>
            </a:fld>
            <a:endParaRPr lang="en-GB" noProof="0" dirty="0"/>
          </a:p>
        </p:txBody>
      </p:sp>
      <p:sp>
        <p:nvSpPr>
          <p:cNvPr id="6" name="Fußzeilenplatzhalter 5"/>
          <p:cNvSpPr>
            <a:spLocks noGrp="1"/>
          </p:cNvSpPr>
          <p:nvPr>
            <p:ph type="ftr" sz="quarter" idx="11"/>
          </p:nvPr>
        </p:nvSpPr>
        <p:spPr/>
        <p:txBody>
          <a:bodyPr/>
          <a:lstStyle/>
          <a:p>
            <a:r>
              <a:rPr lang="en-GB" dirty="0"/>
              <a:t>Confidential © EEX AG, 2019</a:t>
            </a:r>
          </a:p>
        </p:txBody>
      </p:sp>
      <p:sp>
        <p:nvSpPr>
          <p:cNvPr id="7" name="Foliennummernplatzhalter 6"/>
          <p:cNvSpPr>
            <a:spLocks noGrp="1"/>
          </p:cNvSpPr>
          <p:nvPr>
            <p:ph type="sldNum" sz="quarter" idx="12"/>
          </p:nvPr>
        </p:nvSpPr>
        <p:spPr/>
        <p:txBody>
          <a:bodyPr/>
          <a:lstStyle/>
          <a:p>
            <a:fld id="{0FD9B7A1-8EC4-404C-A87F-21E9C7D955CA}" type="slidenum">
              <a:rPr lang="en-GB" noProof="0" smtClean="0"/>
              <a:t>‹#›</a:t>
            </a:fld>
            <a:endParaRPr lang="en-GB" noProof="0" dirty="0"/>
          </a:p>
        </p:txBody>
      </p:sp>
      <p:sp>
        <p:nvSpPr>
          <p:cNvPr id="4" name="Bildplatzhalter 3"/>
          <p:cNvSpPr>
            <a:spLocks noGrp="1"/>
          </p:cNvSpPr>
          <p:nvPr>
            <p:ph type="pic" sz="quarter" idx="16" hasCustomPrompt="1"/>
          </p:nvPr>
        </p:nvSpPr>
        <p:spPr>
          <a:xfrm>
            <a:off x="450850" y="1728000"/>
            <a:ext cx="4032250" cy="4320000"/>
          </a:xfrm>
          <a:prstGeom prst="rect">
            <a:avLst/>
          </a:prstGeom>
        </p:spPr>
        <p:txBody>
          <a:bodyPr/>
          <a:lstStyle>
            <a:lvl1pPr marL="0" indent="0">
              <a:buFontTx/>
              <a:buNone/>
              <a:defRPr/>
            </a:lvl1pPr>
          </a:lstStyle>
          <a:p>
            <a:r>
              <a:rPr lang="en-GB" noProof="0" dirty="0"/>
              <a:t>Image</a:t>
            </a:r>
          </a:p>
        </p:txBody>
      </p:sp>
      <p:sp>
        <p:nvSpPr>
          <p:cNvPr id="9" name="Textplatzhalter 8"/>
          <p:cNvSpPr>
            <a:spLocks noGrp="1"/>
          </p:cNvSpPr>
          <p:nvPr>
            <p:ph type="body" sz="quarter" idx="17" hasCustomPrompt="1"/>
          </p:nvPr>
        </p:nvSpPr>
        <p:spPr>
          <a:xfrm>
            <a:off x="4662488" y="1666800"/>
            <a:ext cx="4030662" cy="4381200"/>
          </a:xfrm>
        </p:spPr>
        <p:txBody>
          <a:bodyPr/>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Tree>
    <p:extLst>
      <p:ext uri="{BB962C8B-B14F-4D97-AF65-F5344CB8AC3E}">
        <p14:creationId xmlns:p14="http://schemas.microsoft.com/office/powerpoint/2010/main" val="144554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Rechteck 28"/>
          <p:cNvSpPr/>
          <p:nvPr/>
        </p:nvSpPr>
        <p:spPr>
          <a:xfrm>
            <a:off x="8612513" y="0"/>
            <a:ext cx="531898" cy="28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0" name="Grafik 2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612513" y="0"/>
            <a:ext cx="531898" cy="288000"/>
          </a:xfrm>
          <a:prstGeom prst="rect">
            <a:avLst/>
          </a:prstGeom>
        </p:spPr>
      </p:pic>
      <p:sp>
        <p:nvSpPr>
          <p:cNvPr id="2" name="Titelplatzhalter 1"/>
          <p:cNvSpPr>
            <a:spLocks noGrp="1"/>
          </p:cNvSpPr>
          <p:nvPr>
            <p:ph type="title"/>
          </p:nvPr>
        </p:nvSpPr>
        <p:spPr>
          <a:xfrm>
            <a:off x="450000" y="486000"/>
            <a:ext cx="8243150" cy="899605"/>
          </a:xfrm>
          <a:prstGeom prst="rect">
            <a:avLst/>
          </a:prstGeom>
        </p:spPr>
        <p:txBody>
          <a:bodyPr vert="horz" lIns="0" tIns="0" rIns="0" bIns="0" rtlCol="0" anchor="t" anchorCtr="0">
            <a:noAutofit/>
          </a:bodyPr>
          <a:lstStyle/>
          <a:p>
            <a:r>
              <a:rPr lang="en-GB" altLang="de-DE" noProof="0" dirty="0"/>
              <a:t>Click to edit title</a:t>
            </a:r>
            <a:endParaRPr lang="en-GB" noProof="0" dirty="0"/>
          </a:p>
        </p:txBody>
      </p:sp>
      <p:sp>
        <p:nvSpPr>
          <p:cNvPr id="4" name="Datumsplatzhalter 3"/>
          <p:cNvSpPr>
            <a:spLocks noGrp="1"/>
          </p:cNvSpPr>
          <p:nvPr>
            <p:ph type="dt" sz="half" idx="2"/>
          </p:nvPr>
        </p:nvSpPr>
        <p:spPr>
          <a:xfrm>
            <a:off x="7606800" y="6480000"/>
            <a:ext cx="648000" cy="161926"/>
          </a:xfrm>
          <a:prstGeom prst="rect">
            <a:avLst/>
          </a:prstGeom>
        </p:spPr>
        <p:txBody>
          <a:bodyPr vert="horz" wrap="none" lIns="0" tIns="0" rIns="0" bIns="0" rtlCol="0" anchor="b" anchorCtr="0"/>
          <a:lstStyle>
            <a:lvl1pPr algn="l">
              <a:defRPr sz="900">
                <a:solidFill>
                  <a:schemeClr val="tx1"/>
                </a:solidFill>
              </a:defRPr>
            </a:lvl1pPr>
          </a:lstStyle>
          <a:p>
            <a:fld id="{6D2F49C7-9870-46BA-A91E-9F5A1879ABC3}" type="datetime1">
              <a:rPr lang="en-US" smtClean="0"/>
              <a:t>2/1/2021</a:t>
            </a:fld>
            <a:endParaRPr lang="en-GB" dirty="0"/>
          </a:p>
        </p:txBody>
      </p:sp>
      <p:sp>
        <p:nvSpPr>
          <p:cNvPr id="5" name="Fußzeilenplatzhalter 4"/>
          <p:cNvSpPr>
            <a:spLocks noGrp="1"/>
          </p:cNvSpPr>
          <p:nvPr>
            <p:ph type="ftr" sz="quarter" idx="3"/>
          </p:nvPr>
        </p:nvSpPr>
        <p:spPr>
          <a:xfrm>
            <a:off x="450000" y="6480000"/>
            <a:ext cx="2895600" cy="162000"/>
          </a:xfrm>
          <a:prstGeom prst="rect">
            <a:avLst/>
          </a:prstGeom>
        </p:spPr>
        <p:txBody>
          <a:bodyPr vert="horz" wrap="none" lIns="0" tIns="0" rIns="0" bIns="0" rtlCol="0" anchor="b" anchorCtr="0"/>
          <a:lstStyle>
            <a:lvl1pPr algn="l">
              <a:defRPr sz="900">
                <a:solidFill>
                  <a:schemeClr val="tx1"/>
                </a:solidFill>
              </a:defRPr>
            </a:lvl1pPr>
          </a:lstStyle>
          <a:p>
            <a:r>
              <a:rPr lang="en-GB" dirty="0"/>
              <a:t>Confidential © EEX AG, 2018</a:t>
            </a:r>
          </a:p>
        </p:txBody>
      </p:sp>
      <p:sp>
        <p:nvSpPr>
          <p:cNvPr id="6" name="Foliennummernplatzhalter 5"/>
          <p:cNvSpPr>
            <a:spLocks noGrp="1"/>
          </p:cNvSpPr>
          <p:nvPr>
            <p:ph type="sldNum" sz="quarter" idx="4"/>
          </p:nvPr>
        </p:nvSpPr>
        <p:spPr>
          <a:xfrm>
            <a:off x="8384400" y="6480000"/>
            <a:ext cx="306000" cy="162000"/>
          </a:xfrm>
          <a:prstGeom prst="rect">
            <a:avLst/>
          </a:prstGeom>
        </p:spPr>
        <p:txBody>
          <a:bodyPr vert="horz" wrap="none" lIns="0" tIns="0" rIns="0" bIns="0" rtlCol="0" anchor="b" anchorCtr="0"/>
          <a:lstStyle>
            <a:lvl1pPr algn="r">
              <a:defRPr sz="900">
                <a:solidFill>
                  <a:schemeClr val="tx1"/>
                </a:solidFill>
              </a:defRPr>
            </a:lvl1pPr>
          </a:lstStyle>
          <a:p>
            <a:fld id="{0FD9B7A1-8EC4-404C-A87F-21E9C7D955CA}" type="slidenum">
              <a:rPr lang="en-GB" noProof="0" smtClean="0"/>
              <a:pPr/>
              <a:t>‹#›</a:t>
            </a:fld>
            <a:endParaRPr lang="en-GB" noProof="0" dirty="0"/>
          </a:p>
        </p:txBody>
      </p:sp>
      <p:sp>
        <p:nvSpPr>
          <p:cNvPr id="27" name="Rechteck 26"/>
          <p:cNvSpPr/>
          <p:nvPr/>
        </p:nvSpPr>
        <p:spPr>
          <a:xfrm>
            <a:off x="0" y="0"/>
            <a:ext cx="6858000" cy="28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8" name="Rechteck 27"/>
          <p:cNvSpPr/>
          <p:nvPr/>
        </p:nvSpPr>
        <p:spPr>
          <a:xfrm>
            <a:off x="6857999" y="0"/>
            <a:ext cx="1754513" cy="28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3" name="Textplatzhalter 2"/>
          <p:cNvSpPr>
            <a:spLocks noGrp="1"/>
          </p:cNvSpPr>
          <p:nvPr>
            <p:ph type="body" idx="1"/>
          </p:nvPr>
        </p:nvSpPr>
        <p:spPr>
          <a:xfrm>
            <a:off x="450000" y="1666800"/>
            <a:ext cx="8244000" cy="4381200"/>
          </a:xfrm>
          <a:prstGeom prst="rect">
            <a:avLst/>
          </a:prstGeom>
        </p:spPr>
        <p:txBody>
          <a:bodyPr vert="horz" lIns="0" tIns="0" rIns="0" bIns="0" rtlCol="0">
            <a:noAutofit/>
          </a:bodyPr>
          <a:lstStyle/>
          <a:p>
            <a:pPr lvl="0"/>
            <a:r>
              <a:rPr lang="en-GB" noProof="0" dirty="0"/>
              <a:t>Click to edit text Level 1</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Tree>
    <p:extLst>
      <p:ext uri="{BB962C8B-B14F-4D97-AF65-F5344CB8AC3E}">
        <p14:creationId xmlns:p14="http://schemas.microsoft.com/office/powerpoint/2010/main" val="1748620837"/>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8" r:id="rId3"/>
    <p:sldLayoutId id="2147483663" r:id="rId4"/>
    <p:sldLayoutId id="2147483664" r:id="rId5"/>
    <p:sldLayoutId id="2147483650" r:id="rId6"/>
    <p:sldLayoutId id="2147483665" r:id="rId7"/>
    <p:sldLayoutId id="2147483652" r:id="rId8"/>
    <p:sldLayoutId id="2147483666" r:id="rId9"/>
    <p:sldLayoutId id="2147483656" r:id="rId10"/>
    <p:sldLayoutId id="2147483660" r:id="rId11"/>
    <p:sldLayoutId id="2147483654" r:id="rId12"/>
    <p:sldLayoutId id="2147483661" r:id="rId13"/>
    <p:sldLayoutId id="2147483662" r:id="rId14"/>
    <p:sldLayoutId id="2147483667" r:id="rId15"/>
    <p:sldLayoutId id="2147483668" r:id="rId16"/>
  </p:sldLayoutIdLst>
  <p:hf hdr="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powernext.com/french-auctions-guarantees-origin"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848" y="3365999"/>
            <a:ext cx="5958000" cy="2110973"/>
          </a:xfrm>
        </p:spPr>
        <p:txBody>
          <a:bodyPr/>
          <a:lstStyle/>
          <a:p>
            <a:r>
              <a:rPr lang="en-US" sz="2400" b="1" dirty="0"/>
              <a:t>Guarantees of Origin Presentation</a:t>
            </a:r>
            <a:br>
              <a:rPr lang="fr-FR" sz="2400" b="1" dirty="0"/>
            </a:br>
            <a:endParaRPr lang="en-US" sz="3200" i="1" dirty="0"/>
          </a:p>
        </p:txBody>
      </p:sp>
      <p:sp>
        <p:nvSpPr>
          <p:cNvPr id="3" name="Subtitle 2"/>
          <p:cNvSpPr>
            <a:spLocks noGrp="1"/>
          </p:cNvSpPr>
          <p:nvPr>
            <p:ph type="subTitle" idx="1"/>
          </p:nvPr>
        </p:nvSpPr>
        <p:spPr/>
        <p:txBody>
          <a:bodyPr/>
          <a:lstStyle/>
          <a:p>
            <a:r>
              <a:rPr lang="fr-FR" dirty="0"/>
              <a:t>Paris</a:t>
            </a:r>
            <a:endParaRPr lang="en-US" dirty="0"/>
          </a:p>
          <a:p>
            <a:r>
              <a:rPr lang="en-US" dirty="0"/>
              <a:t>November 2020</a:t>
            </a:r>
          </a:p>
        </p:txBody>
      </p:sp>
    </p:spTree>
    <p:extLst>
      <p:ext uri="{BB962C8B-B14F-4D97-AF65-F5344CB8AC3E}">
        <p14:creationId xmlns:p14="http://schemas.microsoft.com/office/powerpoint/2010/main" val="3623671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b="1" dirty="0"/>
              <a:t>Agenda</a:t>
            </a:r>
            <a:endParaRPr lang="en-GB" b="1" dirty="0"/>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10</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8" name="Text Placeholder 7"/>
          <p:cNvSpPr txBox="1">
            <a:spLocks/>
          </p:cNvSpPr>
          <p:nvPr/>
        </p:nvSpPr>
        <p:spPr>
          <a:xfrm>
            <a:off x="449263" y="1385605"/>
            <a:ext cx="824388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457200" indent="-457200">
              <a:buSzPct val="100000"/>
              <a:buAutoNum type="arabicPeriod"/>
            </a:pPr>
            <a:endParaRPr lang="fr-FR" b="1" dirty="0"/>
          </a:p>
          <a:p>
            <a:pPr marL="457200" indent="-457200">
              <a:buSzPct val="100000"/>
              <a:buAutoNum type="arabicPeriod"/>
            </a:pPr>
            <a:endParaRPr lang="en-US" b="1" dirty="0"/>
          </a:p>
          <a:p>
            <a:pPr marL="457200" indent="-457200">
              <a:buSzPct val="100000"/>
              <a:buAutoNum type="arabicPeriod"/>
            </a:pPr>
            <a:r>
              <a:rPr lang="en-US" b="1" dirty="0"/>
              <a:t>Guarantees of Origin mechanism and registry</a:t>
            </a:r>
          </a:p>
          <a:p>
            <a:pPr marL="457200" indent="-457200">
              <a:buSzPct val="100000"/>
              <a:buAutoNum type="arabicPeriod"/>
            </a:pPr>
            <a:endParaRPr lang="fr-FR" b="1" dirty="0"/>
          </a:p>
          <a:p>
            <a:pPr marL="457200" indent="-457200">
              <a:buSzPct val="100000"/>
              <a:buAutoNum type="arabicPeriod"/>
            </a:pPr>
            <a:r>
              <a:rPr lang="en-US" b="1" dirty="0"/>
              <a:t>Guarantees of Origin auction</a:t>
            </a:r>
          </a:p>
          <a:p>
            <a:pPr marL="457200" indent="-457200">
              <a:buSzPct val="100000"/>
              <a:buAutoNum type="arabicPeriod"/>
            </a:pPr>
            <a:endParaRPr lang="fr-FR" b="1" dirty="0"/>
          </a:p>
          <a:p>
            <a:pPr marL="457200" indent="-457200">
              <a:buSzPct val="100000"/>
              <a:buAutoNum type="arabicPeriod"/>
            </a:pPr>
            <a:r>
              <a:rPr lang="en-US" b="1" dirty="0"/>
              <a:t>Guarantees of Origin fees applicable</a:t>
            </a:r>
          </a:p>
          <a:p>
            <a:pPr marL="457200" indent="-457200">
              <a:buAutoNum type="arabicPeriod"/>
            </a:pPr>
            <a:endParaRPr lang="en-US" b="1" dirty="0"/>
          </a:p>
        </p:txBody>
      </p:sp>
    </p:spTree>
    <p:extLst>
      <p:ext uri="{BB962C8B-B14F-4D97-AF65-F5344CB8AC3E}">
        <p14:creationId xmlns:p14="http://schemas.microsoft.com/office/powerpoint/2010/main" val="3867862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auction</a:t>
            </a:r>
            <a:br>
              <a:rPr lang="en-US" sz="2400" b="1" dirty="0"/>
            </a:br>
            <a:r>
              <a:rPr lang="en-US" sz="2000" b="1" dirty="0">
                <a:solidFill>
                  <a:srgbClr val="FF0000"/>
                </a:solidFill>
              </a:rPr>
              <a:t>Auction characteristics</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11</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52" name="Text Placeholder 7"/>
          <p:cNvSpPr txBox="1">
            <a:spLocks/>
          </p:cNvSpPr>
          <p:nvPr/>
        </p:nvSpPr>
        <p:spPr>
          <a:xfrm>
            <a:off x="601662" y="1538004"/>
            <a:ext cx="8088737" cy="469501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342900" indent="-342900">
              <a:buSzPct val="100000"/>
              <a:buFont typeface="+mj-lt"/>
              <a:buAutoNum type="arabicPeriod"/>
            </a:pPr>
            <a:r>
              <a:rPr lang="en-US" sz="1400" b="1" dirty="0"/>
              <a:t>Up to 60 products </a:t>
            </a:r>
            <a:r>
              <a:rPr lang="en-US" sz="1400" dirty="0"/>
              <a:t>- 12 French regions and 5 technologies (solar, wind onshore, hydro, thermal, marine)</a:t>
            </a:r>
          </a:p>
          <a:p>
            <a:pPr marL="342900" indent="-342900">
              <a:buSzPct val="100000"/>
              <a:buFont typeface="+mj-lt"/>
              <a:buAutoNum type="arabicPeriod"/>
            </a:pPr>
            <a:endParaRPr lang="en-US" sz="1400" dirty="0"/>
          </a:p>
          <a:p>
            <a:pPr marL="342900" indent="-342900">
              <a:buSzPct val="100000"/>
              <a:buFont typeface="+mj-lt"/>
              <a:buAutoNum type="arabicPeriod"/>
            </a:pPr>
            <a:r>
              <a:rPr lang="en-US" sz="1400" b="1" dirty="0">
                <a:ea typeface="Montserrat Bold" charset="0"/>
                <a:cs typeface="Montserrat Bold" charset="0"/>
              </a:rPr>
              <a:t>Monthly Auction </a:t>
            </a:r>
          </a:p>
          <a:p>
            <a:pPr marL="342900" indent="-342900">
              <a:buSzPct val="100000"/>
              <a:buFont typeface="+mj-lt"/>
              <a:buAutoNum type="arabicPeriod"/>
            </a:pPr>
            <a:endParaRPr lang="en-US" sz="1400" dirty="0"/>
          </a:p>
          <a:p>
            <a:pPr marL="342900" indent="-342900">
              <a:buSzPct val="100000"/>
              <a:buFont typeface="+mj-lt"/>
              <a:buAutoNum type="arabicPeriod"/>
            </a:pPr>
            <a:r>
              <a:rPr lang="en-US" sz="1400" b="1" dirty="0"/>
              <a:t>Production of M is auctioned on month M+3</a:t>
            </a:r>
            <a:r>
              <a:rPr lang="en-US" sz="1400" dirty="0"/>
              <a:t> </a:t>
            </a:r>
            <a:br>
              <a:rPr lang="en-US" sz="1400" dirty="0"/>
            </a:br>
            <a:r>
              <a:rPr lang="en-US" sz="1400" dirty="0"/>
              <a:t>A list of auctioned GOs is published before the auction </a:t>
            </a:r>
          </a:p>
          <a:p>
            <a:pPr marL="342900" indent="-342900">
              <a:buSzPct val="100000"/>
              <a:buFont typeface="+mj-lt"/>
              <a:buAutoNum type="arabicPeriod"/>
            </a:pPr>
            <a:endParaRPr lang="en-US" sz="1400" dirty="0"/>
          </a:p>
          <a:p>
            <a:pPr marL="342900" indent="-342900">
              <a:buSzPct val="100000"/>
              <a:buFont typeface="+mj-lt"/>
              <a:buAutoNum type="arabicPeriod"/>
            </a:pPr>
            <a:r>
              <a:rPr lang="en-US" sz="1400" b="1" dirty="0"/>
              <a:t>A single vendor, the French State</a:t>
            </a:r>
            <a:br>
              <a:rPr lang="en-US" sz="1400" dirty="0"/>
            </a:br>
            <a:r>
              <a:rPr lang="en-US" sz="1400" dirty="0"/>
              <a:t>Multiple buyers</a:t>
            </a:r>
          </a:p>
          <a:p>
            <a:pPr marL="342900" indent="-342900">
              <a:buSzPct val="100000"/>
              <a:buFont typeface="+mj-lt"/>
              <a:buAutoNum type="arabicPeriod"/>
            </a:pPr>
            <a:endParaRPr lang="fr-FR" sz="1400" dirty="0"/>
          </a:p>
          <a:p>
            <a:pPr marL="342900" indent="-342900">
              <a:buSzPct val="100000"/>
              <a:buFont typeface="+mj-lt"/>
              <a:buAutoNum type="arabicPeriod" startAt="5"/>
            </a:pPr>
            <a:r>
              <a:rPr lang="en-US" sz="1400" b="1" dirty="0"/>
              <a:t>Pay-as-Bid Auction</a:t>
            </a:r>
            <a:r>
              <a:rPr lang="en-US" sz="1400" dirty="0"/>
              <a:t> </a:t>
            </a:r>
            <a:br>
              <a:rPr lang="en-US" sz="1400" dirty="0"/>
            </a:br>
            <a:r>
              <a:rPr lang="en-US" sz="1400" dirty="0"/>
              <a:t>+ floor price communicated to the market and defined by the French State.</a:t>
            </a:r>
          </a:p>
          <a:p>
            <a:pPr marL="342900" indent="-342900">
              <a:buSzPct val="100000"/>
              <a:buFont typeface="+mj-lt"/>
              <a:buAutoNum type="arabicPeriod" startAt="5"/>
            </a:pPr>
            <a:endParaRPr lang="en-US" sz="1400" dirty="0"/>
          </a:p>
          <a:p>
            <a:pPr marL="342900" indent="-342900">
              <a:buSzPct val="100000"/>
              <a:buFont typeface="+mj-lt"/>
              <a:buAutoNum type="arabicPeriod" startAt="5"/>
            </a:pPr>
            <a:r>
              <a:rPr lang="en-US" sz="1400" b="1" dirty="0"/>
              <a:t>Very flexible and robust tailor-made algorithm</a:t>
            </a:r>
            <a:br>
              <a:rPr lang="en-US" sz="1400" dirty="0"/>
            </a:br>
            <a:r>
              <a:rPr lang="en-US" sz="1400" dirty="0"/>
              <a:t>Possibility to make different kind of orders (region, technology, production device). </a:t>
            </a:r>
            <a:br>
              <a:rPr lang="en-US" sz="1400" dirty="0"/>
            </a:br>
            <a:r>
              <a:rPr lang="en-US" sz="1400" dirty="0"/>
              <a:t>Possibility to mass import order via order file</a:t>
            </a:r>
          </a:p>
          <a:p>
            <a:pPr marL="342900" indent="-342900">
              <a:buSzPct val="100000"/>
              <a:buFont typeface="+mj-lt"/>
              <a:buAutoNum type="arabicPeriod" startAt="5"/>
            </a:pPr>
            <a:endParaRPr lang="en-US" sz="1400" dirty="0"/>
          </a:p>
          <a:p>
            <a:pPr marL="342900" indent="-342900">
              <a:buSzPct val="100000"/>
              <a:buFont typeface="+mj-lt"/>
              <a:buAutoNum type="arabicPeriod" startAt="5"/>
            </a:pPr>
            <a:r>
              <a:rPr lang="en-US" sz="1400" b="1" dirty="0"/>
              <a:t>Financial transactions secured by our clearing house ECC</a:t>
            </a:r>
            <a:endParaRPr lang="fr-FR" sz="1400" b="1" dirty="0"/>
          </a:p>
        </p:txBody>
      </p:sp>
    </p:spTree>
    <p:extLst>
      <p:ext uri="{BB962C8B-B14F-4D97-AF65-F5344CB8AC3E}">
        <p14:creationId xmlns:p14="http://schemas.microsoft.com/office/powerpoint/2010/main" val="350788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auction</a:t>
            </a:r>
            <a:br>
              <a:rPr lang="en-US" sz="2400" b="1" dirty="0"/>
            </a:br>
            <a:r>
              <a:rPr lang="en-US" sz="2000" b="1" dirty="0">
                <a:solidFill>
                  <a:srgbClr val="FF0000"/>
                </a:solidFill>
              </a:rPr>
              <a:t>Auction process</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12</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cxnSp>
        <p:nvCxnSpPr>
          <p:cNvPr id="54" name="Straight Arrow Connector 53"/>
          <p:cNvCxnSpPr>
            <a:cxnSpLocks/>
          </p:cNvCxnSpPr>
          <p:nvPr/>
        </p:nvCxnSpPr>
        <p:spPr>
          <a:xfrm rot="16200000">
            <a:off x="4869436" y="-2236306"/>
            <a:ext cx="0" cy="813600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96043" y="1647346"/>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 -10</a:t>
            </a:r>
          </a:p>
        </p:txBody>
      </p:sp>
      <p:sp>
        <p:nvSpPr>
          <p:cNvPr id="56" name="Rectangle 55"/>
          <p:cNvSpPr/>
          <p:nvPr/>
        </p:nvSpPr>
        <p:spPr>
          <a:xfrm>
            <a:off x="3589457" y="1657071"/>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 -2</a:t>
            </a:r>
          </a:p>
        </p:txBody>
      </p:sp>
      <p:sp>
        <p:nvSpPr>
          <p:cNvPr id="57" name="Rectangle 56"/>
          <p:cNvSpPr/>
          <p:nvPr/>
        </p:nvSpPr>
        <p:spPr>
          <a:xfrm>
            <a:off x="4646202" y="1650672"/>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 -1</a:t>
            </a:r>
          </a:p>
        </p:txBody>
      </p:sp>
      <p:sp>
        <p:nvSpPr>
          <p:cNvPr id="58" name="Rectangle 57"/>
          <p:cNvSpPr/>
          <p:nvPr/>
        </p:nvSpPr>
        <p:spPr>
          <a:xfrm>
            <a:off x="5702947" y="1655124"/>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a:t>
            </a:r>
          </a:p>
        </p:txBody>
      </p:sp>
      <p:sp>
        <p:nvSpPr>
          <p:cNvPr id="59" name="Rectangle 58"/>
          <p:cNvSpPr/>
          <p:nvPr/>
        </p:nvSpPr>
        <p:spPr>
          <a:xfrm>
            <a:off x="6759692" y="1650812"/>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 +1</a:t>
            </a:r>
          </a:p>
        </p:txBody>
      </p:sp>
      <p:sp>
        <p:nvSpPr>
          <p:cNvPr id="60" name="Rectangle 59"/>
          <p:cNvSpPr/>
          <p:nvPr/>
        </p:nvSpPr>
        <p:spPr>
          <a:xfrm>
            <a:off x="7816437" y="1646130"/>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 +2</a:t>
            </a:r>
          </a:p>
        </p:txBody>
      </p:sp>
      <p:sp>
        <p:nvSpPr>
          <p:cNvPr id="61" name="Arrow: Right 60"/>
          <p:cNvSpPr/>
          <p:nvPr/>
        </p:nvSpPr>
        <p:spPr>
          <a:xfrm>
            <a:off x="2489675" y="2478410"/>
            <a:ext cx="3213271" cy="391854"/>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Submitting bids</a:t>
            </a:r>
          </a:p>
        </p:txBody>
      </p:sp>
      <p:sp>
        <p:nvSpPr>
          <p:cNvPr id="62" name="TextBox 61"/>
          <p:cNvSpPr txBox="1"/>
          <p:nvPr/>
        </p:nvSpPr>
        <p:spPr>
          <a:xfrm>
            <a:off x="1610969" y="2448381"/>
            <a:ext cx="731520" cy="461665"/>
          </a:xfrm>
          <a:prstGeom prst="rect">
            <a:avLst/>
          </a:prstGeom>
          <a:noFill/>
        </p:spPr>
        <p:txBody>
          <a:bodyPr wrap="square" rtlCol="0">
            <a:spAutoFit/>
          </a:bodyPr>
          <a:lstStyle/>
          <a:p>
            <a:r>
              <a:rPr lang="en-GB" sz="800" b="1" dirty="0">
                <a:solidFill>
                  <a:schemeClr val="accent2"/>
                </a:solidFill>
              </a:rPr>
              <a:t>10:00 CET</a:t>
            </a:r>
          </a:p>
          <a:p>
            <a:r>
              <a:rPr lang="en-GB" sz="800" b="1" dirty="0">
                <a:solidFill>
                  <a:schemeClr val="accent2"/>
                </a:solidFill>
              </a:rPr>
              <a:t>Process begins</a:t>
            </a:r>
          </a:p>
        </p:txBody>
      </p:sp>
      <p:sp>
        <p:nvSpPr>
          <p:cNvPr id="63" name="TextBox 62"/>
          <p:cNvSpPr txBox="1"/>
          <p:nvPr/>
        </p:nvSpPr>
        <p:spPr>
          <a:xfrm>
            <a:off x="5665510" y="2448381"/>
            <a:ext cx="949966" cy="461665"/>
          </a:xfrm>
          <a:prstGeom prst="rect">
            <a:avLst/>
          </a:prstGeom>
          <a:noFill/>
        </p:spPr>
        <p:txBody>
          <a:bodyPr wrap="square" rtlCol="0">
            <a:spAutoFit/>
          </a:bodyPr>
          <a:lstStyle/>
          <a:p>
            <a:r>
              <a:rPr lang="en-GB" sz="800" b="1" dirty="0">
                <a:solidFill>
                  <a:schemeClr val="accent2"/>
                </a:solidFill>
              </a:rPr>
              <a:t>10:00 CET</a:t>
            </a:r>
          </a:p>
          <a:p>
            <a:r>
              <a:rPr lang="en-GB" sz="800" b="1" dirty="0">
                <a:solidFill>
                  <a:schemeClr val="accent2"/>
                </a:solidFill>
              </a:rPr>
              <a:t>Order reception</a:t>
            </a:r>
          </a:p>
          <a:p>
            <a:r>
              <a:rPr lang="en-GB" sz="800" b="1" dirty="0">
                <a:solidFill>
                  <a:srgbClr val="C00000"/>
                </a:solidFill>
              </a:rPr>
              <a:t>Gate Closure</a:t>
            </a:r>
          </a:p>
        </p:txBody>
      </p:sp>
      <p:sp>
        <p:nvSpPr>
          <p:cNvPr id="64" name="Arrow: Right 63"/>
          <p:cNvSpPr/>
          <p:nvPr/>
        </p:nvSpPr>
        <p:spPr>
          <a:xfrm>
            <a:off x="2489676" y="3413617"/>
            <a:ext cx="2169353" cy="6912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Modification of Trading Limits DCP model</a:t>
            </a:r>
          </a:p>
        </p:txBody>
      </p:sp>
      <p:sp>
        <p:nvSpPr>
          <p:cNvPr id="65" name="TextBox 64"/>
          <p:cNvSpPr txBox="1"/>
          <p:nvPr/>
        </p:nvSpPr>
        <p:spPr>
          <a:xfrm>
            <a:off x="1609432" y="3523861"/>
            <a:ext cx="880981" cy="461665"/>
          </a:xfrm>
          <a:prstGeom prst="rect">
            <a:avLst/>
          </a:prstGeom>
          <a:noFill/>
        </p:spPr>
        <p:txBody>
          <a:bodyPr wrap="square" rtlCol="0">
            <a:spAutoFit/>
          </a:bodyPr>
          <a:lstStyle/>
          <a:p>
            <a:r>
              <a:rPr lang="en-GB" sz="800" b="1" dirty="0">
                <a:solidFill>
                  <a:schemeClr val="accent2"/>
                </a:solidFill>
              </a:rPr>
              <a:t>Cash </a:t>
            </a:r>
          </a:p>
          <a:p>
            <a:r>
              <a:rPr lang="en-GB" sz="800" b="1" dirty="0">
                <a:solidFill>
                  <a:schemeClr val="accent2"/>
                </a:solidFill>
              </a:rPr>
              <a:t>Deposit on ECC account</a:t>
            </a:r>
          </a:p>
        </p:txBody>
      </p:sp>
      <p:sp>
        <p:nvSpPr>
          <p:cNvPr id="66" name="Arrow: Right 65"/>
          <p:cNvSpPr/>
          <p:nvPr/>
        </p:nvSpPr>
        <p:spPr>
          <a:xfrm>
            <a:off x="2493929" y="4302806"/>
            <a:ext cx="2165100" cy="691623"/>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Modification of Trading Limits NCM model</a:t>
            </a:r>
          </a:p>
        </p:txBody>
      </p:sp>
      <p:sp>
        <p:nvSpPr>
          <p:cNvPr id="67" name="TextBox 66"/>
          <p:cNvSpPr txBox="1"/>
          <p:nvPr/>
        </p:nvSpPr>
        <p:spPr>
          <a:xfrm>
            <a:off x="1610969" y="4416508"/>
            <a:ext cx="949966" cy="461665"/>
          </a:xfrm>
          <a:prstGeom prst="rect">
            <a:avLst/>
          </a:prstGeom>
          <a:noFill/>
        </p:spPr>
        <p:txBody>
          <a:bodyPr wrap="square" rtlCol="0">
            <a:spAutoFit/>
          </a:bodyPr>
          <a:lstStyle/>
          <a:p>
            <a:r>
              <a:rPr lang="en-GB" sz="800" b="1" dirty="0">
                <a:solidFill>
                  <a:schemeClr val="accent2"/>
                </a:solidFill>
              </a:rPr>
              <a:t>Cash </a:t>
            </a:r>
          </a:p>
          <a:p>
            <a:r>
              <a:rPr lang="en-GB" sz="800" b="1" dirty="0">
                <a:solidFill>
                  <a:schemeClr val="accent2"/>
                </a:solidFill>
              </a:rPr>
              <a:t>Deposit on Clearing Banks</a:t>
            </a:r>
          </a:p>
        </p:txBody>
      </p:sp>
      <p:sp>
        <p:nvSpPr>
          <p:cNvPr id="68" name="TextBox 67"/>
          <p:cNvSpPr txBox="1"/>
          <p:nvPr/>
        </p:nvSpPr>
        <p:spPr>
          <a:xfrm>
            <a:off x="4659029" y="3585416"/>
            <a:ext cx="845189" cy="338554"/>
          </a:xfrm>
          <a:prstGeom prst="rect">
            <a:avLst/>
          </a:prstGeom>
          <a:noFill/>
        </p:spPr>
        <p:txBody>
          <a:bodyPr wrap="square" rtlCol="0">
            <a:spAutoFit/>
          </a:bodyPr>
          <a:lstStyle/>
          <a:p>
            <a:r>
              <a:rPr lang="en-GB" sz="800" b="1" dirty="0">
                <a:solidFill>
                  <a:schemeClr val="accent2"/>
                </a:solidFill>
              </a:rPr>
              <a:t>16:00 CET</a:t>
            </a:r>
          </a:p>
          <a:p>
            <a:r>
              <a:rPr lang="en-GB" sz="800" b="1" dirty="0">
                <a:solidFill>
                  <a:schemeClr val="accent2"/>
                </a:solidFill>
              </a:rPr>
              <a:t>Gate closure</a:t>
            </a:r>
          </a:p>
        </p:txBody>
      </p:sp>
      <p:sp>
        <p:nvSpPr>
          <p:cNvPr id="69" name="TextBox 68"/>
          <p:cNvSpPr txBox="1"/>
          <p:nvPr/>
        </p:nvSpPr>
        <p:spPr>
          <a:xfrm>
            <a:off x="4659028" y="4478063"/>
            <a:ext cx="845181" cy="338554"/>
          </a:xfrm>
          <a:prstGeom prst="rect">
            <a:avLst/>
          </a:prstGeom>
          <a:noFill/>
        </p:spPr>
        <p:txBody>
          <a:bodyPr wrap="square" rtlCol="0">
            <a:spAutoFit/>
          </a:bodyPr>
          <a:lstStyle/>
          <a:p>
            <a:r>
              <a:rPr lang="en-GB" sz="800" b="1" dirty="0">
                <a:solidFill>
                  <a:schemeClr val="accent2"/>
                </a:solidFill>
              </a:rPr>
              <a:t>16:00 CET</a:t>
            </a:r>
          </a:p>
          <a:p>
            <a:r>
              <a:rPr lang="en-GB" sz="800" b="1" dirty="0">
                <a:solidFill>
                  <a:schemeClr val="accent2"/>
                </a:solidFill>
              </a:rPr>
              <a:t>Gate closure</a:t>
            </a:r>
          </a:p>
        </p:txBody>
      </p:sp>
      <p:sp>
        <p:nvSpPr>
          <p:cNvPr id="70" name="Rectangle 69"/>
          <p:cNvSpPr/>
          <p:nvPr/>
        </p:nvSpPr>
        <p:spPr>
          <a:xfrm>
            <a:off x="1431096" y="4032784"/>
            <a:ext cx="558380" cy="353138"/>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000" b="1" dirty="0">
                <a:solidFill>
                  <a:srgbClr val="C00000"/>
                </a:solidFill>
              </a:rPr>
              <a:t>OR</a:t>
            </a:r>
          </a:p>
        </p:txBody>
      </p:sp>
      <p:cxnSp>
        <p:nvCxnSpPr>
          <p:cNvPr id="71" name="Connector: Curved 70"/>
          <p:cNvCxnSpPr>
            <a:stCxn id="65" idx="1"/>
            <a:endCxn id="67" idx="1"/>
          </p:cNvCxnSpPr>
          <p:nvPr/>
        </p:nvCxnSpPr>
        <p:spPr>
          <a:xfrm rot="10800000" flipH="1" flipV="1">
            <a:off x="1609431" y="3754693"/>
            <a:ext cx="1537" cy="892647"/>
          </a:xfrm>
          <a:prstGeom prst="curvedConnector3">
            <a:avLst>
              <a:gd name="adj1" fmla="val -14873129"/>
            </a:avLst>
          </a:prstGeom>
          <a:ln>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cxnSpLocks/>
          </p:cNvCxnSpPr>
          <p:nvPr/>
        </p:nvCxnSpPr>
        <p:spPr>
          <a:xfrm>
            <a:off x="6068707" y="2897766"/>
            <a:ext cx="0" cy="2376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66"/>
          <p:cNvSpPr/>
          <p:nvPr/>
        </p:nvSpPr>
        <p:spPr>
          <a:xfrm>
            <a:off x="5600707" y="5629281"/>
            <a:ext cx="936000" cy="353138"/>
          </a:xfrm>
          <a:prstGeom prst="rect">
            <a:avLst/>
          </a:prstGeom>
          <a:solidFill>
            <a:schemeClr val="accent1"/>
          </a:solidFill>
          <a:ln w="127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900" b="1" dirty="0">
                <a:solidFill>
                  <a:schemeClr val="tx1"/>
                </a:solidFill>
              </a:rPr>
              <a:t>Auction</a:t>
            </a:r>
          </a:p>
          <a:p>
            <a:pPr algn="ctr"/>
            <a:r>
              <a:rPr lang="fr-FR" sz="900" b="1" dirty="0">
                <a:solidFill>
                  <a:schemeClr val="tx1"/>
                </a:solidFill>
              </a:rPr>
              <a:t>12:00 CET</a:t>
            </a:r>
          </a:p>
        </p:txBody>
      </p:sp>
      <p:sp>
        <p:nvSpPr>
          <p:cNvPr id="74" name="Rectangle 73"/>
          <p:cNvSpPr/>
          <p:nvPr/>
        </p:nvSpPr>
        <p:spPr>
          <a:xfrm>
            <a:off x="1758156" y="5629281"/>
            <a:ext cx="3613983" cy="35313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w="12700">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b="1" dirty="0">
                <a:solidFill>
                  <a:schemeClr val="accent2"/>
                </a:solidFill>
              </a:rPr>
              <a:t>ECC sends daily cash limits to EEX</a:t>
            </a:r>
          </a:p>
        </p:txBody>
      </p:sp>
      <p:sp>
        <p:nvSpPr>
          <p:cNvPr id="75" name="Rectangle 74"/>
          <p:cNvSpPr/>
          <p:nvPr/>
        </p:nvSpPr>
        <p:spPr>
          <a:xfrm>
            <a:off x="6759691" y="2902067"/>
            <a:ext cx="1788261" cy="2297565"/>
          </a:xfrm>
          <a:prstGeom prst="rect">
            <a:avLst/>
          </a:prstGeom>
          <a:solidFill>
            <a:schemeClr val="bg2">
              <a:lumMod val="95000"/>
            </a:schemeClr>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71450" indent="-171450">
              <a:buFont typeface="Arial" panose="020B0604020202020204" pitchFamily="34" charset="0"/>
              <a:buChar char="•"/>
            </a:pPr>
            <a:r>
              <a:rPr lang="en-US" sz="900" b="1" dirty="0">
                <a:solidFill>
                  <a:schemeClr val="tx1"/>
                </a:solidFill>
              </a:rPr>
              <a:t>ECC proceeds to settlement of invoices with clearing banks</a:t>
            </a:r>
          </a:p>
          <a:p>
            <a:pPr marL="171450" indent="-171450">
              <a:buFont typeface="Arial" panose="020B0604020202020204" pitchFamily="34" charset="0"/>
              <a:buChar char="•"/>
            </a:pPr>
            <a:endParaRPr lang="en-US" sz="900" b="1" dirty="0">
              <a:solidFill>
                <a:schemeClr val="tx1"/>
              </a:solidFill>
            </a:endParaRPr>
          </a:p>
          <a:p>
            <a:pPr marL="171450" indent="-171450">
              <a:buFont typeface="Arial" panose="020B0604020202020204" pitchFamily="34" charset="0"/>
              <a:buChar char="•"/>
            </a:pPr>
            <a:r>
              <a:rPr lang="en-US" sz="900" b="1" dirty="0">
                <a:solidFill>
                  <a:schemeClr val="tx1"/>
                </a:solidFill>
              </a:rPr>
              <a:t>EEX allocates Guarantees of Origin to members on the registry according to auction results</a:t>
            </a:r>
          </a:p>
          <a:p>
            <a:pPr marL="171450" indent="-171450">
              <a:buFont typeface="Arial" panose="020B0604020202020204" pitchFamily="34" charset="0"/>
              <a:buChar char="•"/>
            </a:pPr>
            <a:endParaRPr lang="en-US" sz="900" b="1" dirty="0">
              <a:solidFill>
                <a:schemeClr val="tx1"/>
              </a:solidFill>
            </a:endParaRPr>
          </a:p>
          <a:p>
            <a:pPr marL="171450" indent="-171450">
              <a:buFont typeface="Arial" panose="020B0604020202020204" pitchFamily="34" charset="0"/>
              <a:buChar char="•"/>
            </a:pPr>
            <a:r>
              <a:rPr lang="en-US" sz="900" b="1" dirty="0">
                <a:solidFill>
                  <a:schemeClr val="tx1"/>
                </a:solidFill>
              </a:rPr>
              <a:t>Transaction / transfers have to be approved by receiving party</a:t>
            </a:r>
          </a:p>
        </p:txBody>
      </p:sp>
      <p:sp>
        <p:nvSpPr>
          <p:cNvPr id="76" name="Rectangle 75"/>
          <p:cNvSpPr/>
          <p:nvPr/>
        </p:nvSpPr>
        <p:spPr>
          <a:xfrm>
            <a:off x="6759690" y="2556715"/>
            <a:ext cx="1788260" cy="200397"/>
          </a:xfrm>
          <a:prstGeom prst="rect">
            <a:avLst/>
          </a:prstGeom>
          <a:solidFill>
            <a:schemeClr val="tx1"/>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b="1" dirty="0"/>
              <a:t>Payment &amp;</a:t>
            </a:r>
            <a:r>
              <a:rPr lang="fr-FR" sz="1000" b="1" dirty="0"/>
              <a:t> Delivery</a:t>
            </a:r>
          </a:p>
        </p:txBody>
      </p:sp>
      <p:sp>
        <p:nvSpPr>
          <p:cNvPr id="77" name="Rectangle: Rounded Corners 70"/>
          <p:cNvSpPr/>
          <p:nvPr/>
        </p:nvSpPr>
        <p:spPr>
          <a:xfrm>
            <a:off x="7714197" y="5629281"/>
            <a:ext cx="936000" cy="353138"/>
          </a:xfrm>
          <a:prstGeom prst="rect">
            <a:avLst/>
          </a:prstGeom>
          <a:solidFill>
            <a:schemeClr val="accent1"/>
          </a:solidFill>
          <a:ln w="127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b="1" dirty="0">
                <a:solidFill>
                  <a:schemeClr val="tx1"/>
                </a:solidFill>
              </a:rPr>
              <a:t>Publication of Results</a:t>
            </a:r>
            <a:endParaRPr lang="en-US" sz="600" b="1" dirty="0">
              <a:solidFill>
                <a:schemeClr val="tx1"/>
              </a:solidFill>
            </a:endParaRPr>
          </a:p>
        </p:txBody>
      </p:sp>
      <p:sp>
        <p:nvSpPr>
          <p:cNvPr id="78" name="Rectangle 77"/>
          <p:cNvSpPr/>
          <p:nvPr/>
        </p:nvSpPr>
        <p:spPr>
          <a:xfrm>
            <a:off x="1758156" y="1647136"/>
            <a:ext cx="731520" cy="3531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950" b="1" dirty="0">
                <a:solidFill>
                  <a:schemeClr val="bg1"/>
                </a:solidFill>
              </a:rPr>
              <a:t>Auction Day -7</a:t>
            </a:r>
          </a:p>
        </p:txBody>
      </p:sp>
      <p:sp>
        <p:nvSpPr>
          <p:cNvPr id="79" name="Rectangle: Rounded Corners 66"/>
          <p:cNvSpPr/>
          <p:nvPr/>
        </p:nvSpPr>
        <p:spPr>
          <a:xfrm>
            <a:off x="386757" y="2427711"/>
            <a:ext cx="1150091" cy="631371"/>
          </a:xfrm>
          <a:prstGeom prst="rect">
            <a:avLst/>
          </a:prstGeom>
          <a:solidFill>
            <a:schemeClr val="bg2">
              <a:lumMod val="95000"/>
            </a:schemeClr>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900" b="1" dirty="0">
                <a:solidFill>
                  <a:schemeClr val="tx1"/>
                </a:solidFill>
              </a:rPr>
              <a:t>List of auctioned GOs published on the EEX Auction Platform</a:t>
            </a:r>
          </a:p>
        </p:txBody>
      </p:sp>
    </p:spTree>
    <p:extLst>
      <p:ext uri="{BB962C8B-B14F-4D97-AF65-F5344CB8AC3E}">
        <p14:creationId xmlns:p14="http://schemas.microsoft.com/office/powerpoint/2010/main" val="580143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auction</a:t>
            </a:r>
            <a:br>
              <a:rPr lang="en-US" sz="2400" b="1" dirty="0"/>
            </a:br>
            <a:r>
              <a:rPr lang="en-US" sz="2000" b="1" dirty="0">
                <a:solidFill>
                  <a:srgbClr val="FF0000"/>
                </a:solidFill>
              </a:rPr>
              <a:t>Different orders possible</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13</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32" name="Text Placeholder 4"/>
          <p:cNvSpPr>
            <a:spLocks noGrp="1"/>
          </p:cNvSpPr>
          <p:nvPr>
            <p:ph type="body" sz="quarter" idx="4294967295"/>
          </p:nvPr>
        </p:nvSpPr>
        <p:spPr>
          <a:xfrm>
            <a:off x="449264" y="1343867"/>
            <a:ext cx="8243886" cy="4858634"/>
          </a:xfrm>
          <a:prstGeom prst="rect">
            <a:avLst/>
          </a:prstGeom>
        </p:spPr>
        <p:txBody>
          <a:bodyPr/>
          <a:lstStyle/>
          <a:p>
            <a:pPr>
              <a:lnSpc>
                <a:spcPct val="150000"/>
              </a:lnSpc>
            </a:pPr>
            <a:r>
              <a:rPr lang="en-US" sz="1400" b="1" dirty="0">
                <a:solidFill>
                  <a:schemeClr val="accent2"/>
                </a:solidFill>
              </a:rPr>
              <a:t>Simple orders</a:t>
            </a:r>
          </a:p>
          <a:p>
            <a:pPr lvl="1">
              <a:lnSpc>
                <a:spcPct val="150000"/>
              </a:lnSpc>
              <a:buFont typeface="Arial" panose="020B0604020202020204" pitchFamily="34" charset="0"/>
              <a:buChar char="•"/>
            </a:pPr>
            <a:r>
              <a:rPr lang="en-US" sz="1400" b="1" dirty="0"/>
              <a:t>Specific simple orders</a:t>
            </a:r>
            <a:r>
              <a:rPr lang="en-US" sz="1400" dirty="0"/>
              <a:t>: volume/price </a:t>
            </a:r>
          </a:p>
          <a:p>
            <a:pPr marL="180000" lvl="1" indent="0">
              <a:lnSpc>
                <a:spcPct val="150000"/>
              </a:lnSpc>
              <a:buNone/>
            </a:pPr>
            <a:r>
              <a:rPr lang="en-US" sz="1400" dirty="0"/>
              <a:t>concerning a pairing of region/technology </a:t>
            </a:r>
          </a:p>
          <a:p>
            <a:pPr marL="180000" lvl="1" indent="0">
              <a:lnSpc>
                <a:spcPct val="150000"/>
              </a:lnSpc>
              <a:buNone/>
            </a:pPr>
            <a:r>
              <a:rPr lang="en-US" sz="1400" dirty="0"/>
              <a:t>+ expression of preference for particular devices</a:t>
            </a:r>
          </a:p>
          <a:p>
            <a:pPr marL="180000" lvl="1" indent="0">
              <a:lnSpc>
                <a:spcPct val="150000"/>
              </a:lnSpc>
              <a:buNone/>
            </a:pPr>
            <a:r>
              <a:rPr lang="en-US" sz="1400" dirty="0"/>
              <a:t>will be possible</a:t>
            </a:r>
            <a:endParaRPr lang="en-US" sz="1400" b="1" dirty="0"/>
          </a:p>
          <a:p>
            <a:pPr marL="180000" lvl="1" indent="0">
              <a:lnSpc>
                <a:spcPct val="150000"/>
              </a:lnSpc>
              <a:buNone/>
            </a:pPr>
            <a:endParaRPr lang="en-US" sz="1400" b="1" dirty="0"/>
          </a:p>
          <a:p>
            <a:pPr lvl="1">
              <a:lnSpc>
                <a:spcPct val="150000"/>
              </a:lnSpc>
              <a:buFont typeface="Arial" panose="020B0604020202020204" pitchFamily="34" charset="0"/>
              <a:buChar char="•"/>
            </a:pPr>
            <a:r>
              <a:rPr lang="en-US" sz="1400" b="1" dirty="0"/>
              <a:t>Generic simple orders</a:t>
            </a:r>
            <a:r>
              <a:rPr lang="en-US" sz="1400" dirty="0"/>
              <a:t>: volume/price </a:t>
            </a:r>
          </a:p>
          <a:p>
            <a:pPr marL="180000" lvl="1" indent="0">
              <a:lnSpc>
                <a:spcPct val="150000"/>
              </a:lnSpc>
              <a:buNone/>
            </a:pPr>
            <a:r>
              <a:rPr lang="en-US" sz="1400" dirty="0"/>
              <a:t>concerning a whole region, a whole </a:t>
            </a:r>
          </a:p>
          <a:p>
            <a:pPr marL="180000" lvl="1" indent="0">
              <a:lnSpc>
                <a:spcPct val="150000"/>
              </a:lnSpc>
              <a:buNone/>
            </a:pPr>
            <a:r>
              <a:rPr lang="en-US" sz="1400" dirty="0"/>
              <a:t>technology, or all regions and all technologies</a:t>
            </a:r>
          </a:p>
          <a:p>
            <a:pPr marL="180000" lvl="1" indent="0">
              <a:lnSpc>
                <a:spcPct val="150000"/>
              </a:lnSpc>
              <a:buNone/>
            </a:pPr>
            <a:endParaRPr lang="en-US" sz="1400" b="1" dirty="0">
              <a:solidFill>
                <a:schemeClr val="accent2"/>
              </a:solidFill>
            </a:endParaRPr>
          </a:p>
          <a:p>
            <a:pPr>
              <a:lnSpc>
                <a:spcPct val="150000"/>
              </a:lnSpc>
            </a:pPr>
            <a:r>
              <a:rPr lang="en-US" sz="1400" b="1" dirty="0">
                <a:solidFill>
                  <a:schemeClr val="accent2"/>
                </a:solidFill>
              </a:rPr>
              <a:t>Multiple Orders</a:t>
            </a:r>
          </a:p>
          <a:p>
            <a:pPr lvl="1">
              <a:lnSpc>
                <a:spcPct val="150000"/>
              </a:lnSpc>
              <a:buFont typeface="Arial" panose="020B0604020202020204" pitchFamily="34" charset="0"/>
              <a:buChar char="•"/>
            </a:pPr>
            <a:r>
              <a:rPr lang="en-US" sz="1400" dirty="0"/>
              <a:t>Combination of simple orders with </a:t>
            </a:r>
            <a:r>
              <a:rPr lang="en-US" sz="1400" b="1" dirty="0"/>
              <a:t>different prices, but all for the same volume</a:t>
            </a:r>
            <a:r>
              <a:rPr lang="fr-FR" sz="1400" b="1" dirty="0"/>
              <a:t>.</a:t>
            </a:r>
            <a:endParaRPr lang="fr-FR" sz="1400" dirty="0"/>
          </a:p>
        </p:txBody>
      </p:sp>
      <p:pic>
        <p:nvPicPr>
          <p:cNvPr id="33" name="Picture 32"/>
          <p:cNvPicPr>
            <a:picLocks noChangeAspect="1"/>
          </p:cNvPicPr>
          <p:nvPr/>
        </p:nvPicPr>
        <p:blipFill>
          <a:blip r:embed="rId2"/>
          <a:stretch>
            <a:fillRect/>
          </a:stretch>
        </p:blipFill>
        <p:spPr>
          <a:xfrm>
            <a:off x="5165306" y="1315067"/>
            <a:ext cx="3219094" cy="1656000"/>
          </a:xfrm>
          <a:prstGeom prst="rect">
            <a:avLst/>
          </a:prstGeom>
        </p:spPr>
      </p:pic>
      <p:pic>
        <p:nvPicPr>
          <p:cNvPr id="34" name="Picture 33"/>
          <p:cNvPicPr>
            <a:picLocks noChangeAspect="1"/>
          </p:cNvPicPr>
          <p:nvPr/>
        </p:nvPicPr>
        <p:blipFill>
          <a:blip r:embed="rId3"/>
          <a:stretch>
            <a:fillRect/>
          </a:stretch>
        </p:blipFill>
        <p:spPr>
          <a:xfrm>
            <a:off x="4269996" y="3446676"/>
            <a:ext cx="4770826" cy="1656000"/>
          </a:xfrm>
          <a:prstGeom prst="rect">
            <a:avLst/>
          </a:prstGeom>
        </p:spPr>
      </p:pic>
    </p:spTree>
    <p:extLst>
      <p:ext uri="{BB962C8B-B14F-4D97-AF65-F5344CB8AC3E}">
        <p14:creationId xmlns:p14="http://schemas.microsoft.com/office/powerpoint/2010/main" val="127135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auction</a:t>
            </a:r>
            <a:br>
              <a:rPr lang="en-US" sz="2400" b="1" dirty="0"/>
            </a:br>
            <a:r>
              <a:rPr lang="en-US" sz="2000" b="1" dirty="0">
                <a:solidFill>
                  <a:srgbClr val="FF0000"/>
                </a:solidFill>
              </a:rPr>
              <a:t>2021 Calendar</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14</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7" name="Text Placeholder 7"/>
          <p:cNvSpPr txBox="1">
            <a:spLocks/>
          </p:cNvSpPr>
          <p:nvPr/>
        </p:nvSpPr>
        <p:spPr>
          <a:xfrm>
            <a:off x="601662" y="1538004"/>
            <a:ext cx="8088737" cy="469501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SzPct val="100000"/>
              <a:buNone/>
            </a:pPr>
            <a:r>
              <a:rPr lang="en-US" sz="1400" b="1" dirty="0"/>
              <a:t>Calendar available </a:t>
            </a:r>
            <a:r>
              <a:rPr lang="en-US" sz="1400" b="1" dirty="0">
                <a:hlinkClick r:id="rId2"/>
              </a:rPr>
              <a:t>here</a:t>
            </a:r>
            <a:r>
              <a:rPr lang="fr-FR" sz="1400" b="1" dirty="0"/>
              <a:t>.</a:t>
            </a:r>
          </a:p>
        </p:txBody>
      </p:sp>
    </p:spTree>
    <p:extLst>
      <p:ext uri="{BB962C8B-B14F-4D97-AF65-F5344CB8AC3E}">
        <p14:creationId xmlns:p14="http://schemas.microsoft.com/office/powerpoint/2010/main" val="348626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b="1" dirty="0"/>
              <a:t>Agenda</a:t>
            </a:r>
            <a:endParaRPr lang="en-GB" b="1" dirty="0"/>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15</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8" name="Text Placeholder 7"/>
          <p:cNvSpPr txBox="1">
            <a:spLocks/>
          </p:cNvSpPr>
          <p:nvPr/>
        </p:nvSpPr>
        <p:spPr>
          <a:xfrm>
            <a:off x="449263" y="1385605"/>
            <a:ext cx="824388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457200" indent="-457200">
              <a:buSzPct val="100000"/>
              <a:buAutoNum type="arabicPeriod"/>
            </a:pPr>
            <a:endParaRPr lang="fr-FR" b="1" dirty="0"/>
          </a:p>
          <a:p>
            <a:pPr marL="457200" indent="-457200">
              <a:buSzPct val="100000"/>
              <a:buAutoNum type="arabicPeriod"/>
            </a:pPr>
            <a:endParaRPr lang="en-US" b="1" dirty="0"/>
          </a:p>
          <a:p>
            <a:pPr marL="457200" indent="-457200">
              <a:buSzPct val="100000"/>
              <a:buAutoNum type="arabicPeriod"/>
            </a:pPr>
            <a:r>
              <a:rPr lang="en-US" b="1" dirty="0"/>
              <a:t>Guarantees of Origin mechanism and registry</a:t>
            </a:r>
          </a:p>
          <a:p>
            <a:pPr marL="457200" indent="-457200">
              <a:buSzPct val="100000"/>
              <a:buAutoNum type="arabicPeriod"/>
            </a:pPr>
            <a:endParaRPr lang="fr-FR" b="1" dirty="0"/>
          </a:p>
          <a:p>
            <a:pPr marL="457200" indent="-457200">
              <a:buSzPct val="100000"/>
              <a:buAutoNum type="arabicPeriod"/>
            </a:pPr>
            <a:r>
              <a:rPr lang="en-US" b="1" dirty="0"/>
              <a:t>Guarantees of Origin auction</a:t>
            </a:r>
          </a:p>
          <a:p>
            <a:pPr marL="457200" indent="-457200">
              <a:buSzPct val="100000"/>
              <a:buAutoNum type="arabicPeriod"/>
            </a:pPr>
            <a:endParaRPr lang="fr-FR" b="1" dirty="0"/>
          </a:p>
          <a:p>
            <a:pPr marL="457200" indent="-457200">
              <a:buSzPct val="100000"/>
              <a:buAutoNum type="arabicPeriod"/>
            </a:pPr>
            <a:r>
              <a:rPr lang="en-US" b="1" dirty="0"/>
              <a:t>Guarantees of Origin fees applicable</a:t>
            </a:r>
          </a:p>
          <a:p>
            <a:pPr marL="457200" indent="-457200">
              <a:buAutoNum type="arabicPeriod"/>
            </a:pPr>
            <a:endParaRPr lang="en-US" b="1" dirty="0"/>
          </a:p>
        </p:txBody>
      </p:sp>
    </p:spTree>
    <p:extLst>
      <p:ext uri="{BB962C8B-B14F-4D97-AF65-F5344CB8AC3E}">
        <p14:creationId xmlns:p14="http://schemas.microsoft.com/office/powerpoint/2010/main" val="48486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registry and auction</a:t>
            </a:r>
            <a:br>
              <a:rPr lang="en-US" sz="2400" b="1" dirty="0"/>
            </a:br>
            <a:r>
              <a:rPr lang="en-US" sz="2000" b="1" dirty="0">
                <a:solidFill>
                  <a:srgbClr val="FF0000"/>
                </a:solidFill>
              </a:rPr>
              <a:t>Applicable fees</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16</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graphicFrame>
        <p:nvGraphicFramePr>
          <p:cNvPr id="7" name="Table 6"/>
          <p:cNvGraphicFramePr>
            <a:graphicFrameLocks noGrp="1"/>
          </p:cNvGraphicFramePr>
          <p:nvPr>
            <p:extLst>
              <p:ext uri="{D42A27DB-BD31-4B8C-83A1-F6EECF244321}">
                <p14:modId xmlns:p14="http://schemas.microsoft.com/office/powerpoint/2010/main" val="3222410328"/>
              </p:ext>
            </p:extLst>
          </p:nvPr>
        </p:nvGraphicFramePr>
        <p:xfrm>
          <a:off x="450000" y="3572808"/>
          <a:ext cx="8234761" cy="2592000"/>
        </p:xfrm>
        <a:graphic>
          <a:graphicData uri="http://schemas.openxmlformats.org/drawingml/2006/table">
            <a:tbl>
              <a:tblPr firstRow="1" firstCol="1" bandRow="1">
                <a:tableStyleId>{9DCAF9ED-07DC-4A11-8D7F-57B35C25682E}</a:tableStyleId>
              </a:tblPr>
              <a:tblGrid>
                <a:gridCol w="4122000">
                  <a:extLst>
                    <a:ext uri="{9D8B030D-6E8A-4147-A177-3AD203B41FA5}">
                      <a16:colId xmlns:a16="http://schemas.microsoft.com/office/drawing/2014/main" val="4098827714"/>
                    </a:ext>
                  </a:extLst>
                </a:gridCol>
                <a:gridCol w="4112761">
                  <a:extLst>
                    <a:ext uri="{9D8B030D-6E8A-4147-A177-3AD203B41FA5}">
                      <a16:colId xmlns:a16="http://schemas.microsoft.com/office/drawing/2014/main" val="420466293"/>
                    </a:ext>
                  </a:extLst>
                </a:gridCol>
              </a:tblGrid>
              <a:tr h="432000">
                <a:tc>
                  <a:txBody>
                    <a:bodyPr/>
                    <a:lstStyle/>
                    <a:p>
                      <a:pPr algn="ctr">
                        <a:lnSpc>
                          <a:spcPct val="115000"/>
                        </a:lnSpc>
                        <a:spcAft>
                          <a:spcPts val="0"/>
                        </a:spcAft>
                      </a:pPr>
                      <a:r>
                        <a:rPr lang="en-US" sz="1400" dirty="0">
                          <a:effectLst/>
                        </a:rPr>
                        <a:t>Transaction fees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Price in € (without taxes)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613616"/>
                  </a:ext>
                </a:extLst>
              </a:tr>
              <a:tr h="432000">
                <a:tc>
                  <a:txBody>
                    <a:bodyPr/>
                    <a:lstStyle/>
                    <a:p>
                      <a:pPr algn="ctr">
                        <a:lnSpc>
                          <a:spcPct val="115000"/>
                        </a:lnSpc>
                        <a:spcAft>
                          <a:spcPts val="0"/>
                        </a:spcAft>
                      </a:pPr>
                      <a:r>
                        <a:rPr lang="en-US" sz="1400" dirty="0">
                          <a:effectLst/>
                        </a:rPr>
                        <a:t>Issuances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0,01 € / MWh</a:t>
                      </a:r>
                      <a:endParaRPr lang="fr-FR"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187160"/>
                  </a:ext>
                </a:extLst>
              </a:tr>
              <a:tr h="432000">
                <a:tc>
                  <a:txBody>
                    <a:bodyPr/>
                    <a:lstStyle/>
                    <a:p>
                      <a:pPr algn="ctr">
                        <a:lnSpc>
                          <a:spcPct val="115000"/>
                        </a:lnSpc>
                        <a:spcAft>
                          <a:spcPts val="0"/>
                        </a:spcAft>
                      </a:pPr>
                      <a:r>
                        <a:rPr lang="en-US" sz="1400" dirty="0">
                          <a:effectLst/>
                        </a:rPr>
                        <a:t>Imports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0,01 € / MWh</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5790837"/>
                  </a:ext>
                </a:extLst>
              </a:tr>
              <a:tr h="432000">
                <a:tc>
                  <a:txBody>
                    <a:bodyPr/>
                    <a:lstStyle/>
                    <a:p>
                      <a:pPr algn="ctr">
                        <a:lnSpc>
                          <a:spcPct val="115000"/>
                        </a:lnSpc>
                        <a:spcAft>
                          <a:spcPts val="0"/>
                        </a:spcAft>
                      </a:pPr>
                      <a:r>
                        <a:rPr lang="en-US" sz="1400" noProof="0" dirty="0">
                          <a:effectLst/>
                        </a:rPr>
                        <a:t>Transfer / Auctions fees</a:t>
                      </a:r>
                      <a:endParaRPr lang="en-US" sz="14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0,005 € / MWh</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5090371"/>
                  </a:ext>
                </a:extLst>
              </a:tr>
              <a:tr h="432000">
                <a:tc>
                  <a:txBody>
                    <a:bodyPr/>
                    <a:lstStyle/>
                    <a:p>
                      <a:pPr algn="ctr">
                        <a:lnSpc>
                          <a:spcPct val="115000"/>
                        </a:lnSpc>
                        <a:spcAft>
                          <a:spcPts val="0"/>
                        </a:spcAft>
                      </a:pPr>
                      <a:r>
                        <a:rPr lang="en-US" sz="1400" dirty="0">
                          <a:effectLst/>
                        </a:rPr>
                        <a:t>Exports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0,005 € / MWh</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646452"/>
                  </a:ext>
                </a:extLst>
              </a:tr>
              <a:tr h="432000">
                <a:tc>
                  <a:txBody>
                    <a:bodyPr/>
                    <a:lstStyle/>
                    <a:p>
                      <a:pPr algn="ctr">
                        <a:lnSpc>
                          <a:spcPct val="115000"/>
                        </a:lnSpc>
                        <a:spcAft>
                          <a:spcPts val="0"/>
                        </a:spcAft>
                      </a:pPr>
                      <a:r>
                        <a:rPr lang="en-US" sz="1400" dirty="0">
                          <a:effectLst/>
                        </a:rPr>
                        <a:t>Cancellations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0,01 € / MWh</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42721866"/>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625852412"/>
              </p:ext>
            </p:extLst>
          </p:nvPr>
        </p:nvGraphicFramePr>
        <p:xfrm>
          <a:off x="450000" y="1547872"/>
          <a:ext cx="8243150" cy="1786728"/>
        </p:xfrm>
        <a:graphic>
          <a:graphicData uri="http://schemas.openxmlformats.org/drawingml/2006/table">
            <a:tbl>
              <a:tblPr firstRow="1" firstCol="1" bandRow="1">
                <a:tableStyleId>{9DCAF9ED-07DC-4A11-8D7F-57B35C25682E}</a:tableStyleId>
              </a:tblPr>
              <a:tblGrid>
                <a:gridCol w="4121575">
                  <a:extLst>
                    <a:ext uri="{9D8B030D-6E8A-4147-A177-3AD203B41FA5}">
                      <a16:colId xmlns:a16="http://schemas.microsoft.com/office/drawing/2014/main" val="2410532895"/>
                    </a:ext>
                  </a:extLst>
                </a:gridCol>
                <a:gridCol w="4121575">
                  <a:extLst>
                    <a:ext uri="{9D8B030D-6E8A-4147-A177-3AD203B41FA5}">
                      <a16:colId xmlns:a16="http://schemas.microsoft.com/office/drawing/2014/main" val="400947415"/>
                    </a:ext>
                  </a:extLst>
                </a:gridCol>
              </a:tblGrid>
              <a:tr h="432000">
                <a:tc>
                  <a:txBody>
                    <a:bodyPr/>
                    <a:lstStyle/>
                    <a:p>
                      <a:pPr algn="ctr">
                        <a:lnSpc>
                          <a:spcPct val="115000"/>
                        </a:lnSpc>
                        <a:spcAft>
                          <a:spcPts val="0"/>
                        </a:spcAft>
                      </a:pPr>
                      <a:r>
                        <a:rPr lang="en-US" sz="1400" dirty="0">
                          <a:effectLst/>
                        </a:rPr>
                        <a:t>Annual fees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Price in € (without taxes)</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3514535"/>
                  </a:ext>
                </a:extLst>
              </a:tr>
              <a:tr h="432000">
                <a:tc>
                  <a:txBody>
                    <a:bodyPr/>
                    <a:lstStyle/>
                    <a:p>
                      <a:pPr algn="ctr">
                        <a:lnSpc>
                          <a:spcPct val="115000"/>
                        </a:lnSpc>
                        <a:spcAft>
                          <a:spcPts val="0"/>
                        </a:spcAft>
                      </a:pPr>
                      <a:r>
                        <a:rPr lang="en-US" sz="1400" dirty="0">
                          <a:effectLst/>
                        </a:rPr>
                        <a:t>Registry Admission</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1 000 € per year</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1143416"/>
                  </a:ext>
                </a:extLst>
              </a:tr>
              <a:tr h="432000">
                <a:tc>
                  <a:txBody>
                    <a:bodyPr/>
                    <a:lstStyle/>
                    <a:p>
                      <a:pPr algn="ctr">
                        <a:lnSpc>
                          <a:spcPct val="115000"/>
                        </a:lnSpc>
                        <a:spcAft>
                          <a:spcPts val="0"/>
                        </a:spcAft>
                      </a:pPr>
                      <a:r>
                        <a:rPr lang="en-US" sz="1400" dirty="0">
                          <a:effectLst/>
                        </a:rPr>
                        <a:t>Auction Admission</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2 000 € per year </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3657618"/>
                  </a:ext>
                </a:extLst>
              </a:tr>
              <a:tr h="432000">
                <a:tc>
                  <a:txBody>
                    <a:bodyPr/>
                    <a:lstStyle/>
                    <a:p>
                      <a:pPr algn="ctr">
                        <a:lnSpc>
                          <a:spcPct val="115000"/>
                        </a:lnSpc>
                        <a:spcAft>
                          <a:spcPts val="0"/>
                        </a:spcAft>
                      </a:pPr>
                      <a:r>
                        <a:rPr lang="en-US" sz="1400" noProof="0" dirty="0">
                          <a:effectLst/>
                        </a:rPr>
                        <a:t>Production devices registration</a:t>
                      </a:r>
                      <a:endParaRPr lang="en-US" sz="14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10 € per year </a:t>
                      </a:r>
                    </a:p>
                    <a:p>
                      <a:pPr algn="ctr">
                        <a:lnSpc>
                          <a:spcPct val="115000"/>
                        </a:lnSpc>
                        <a:spcAft>
                          <a:spcPts val="0"/>
                        </a:spcAft>
                      </a:pPr>
                      <a:r>
                        <a:rPr lang="en-US" sz="1400" dirty="0">
                          <a:effectLst/>
                        </a:rPr>
                        <a:t>per production device</a:t>
                      </a:r>
                      <a:endParaRPr lang="fr-FR"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9415975"/>
                  </a:ext>
                </a:extLst>
              </a:tr>
            </a:tbl>
          </a:graphicData>
        </a:graphic>
      </p:graphicFrame>
    </p:spTree>
    <p:extLst>
      <p:ext uri="{BB962C8B-B14F-4D97-AF65-F5344CB8AC3E}">
        <p14:creationId xmlns:p14="http://schemas.microsoft.com/office/powerpoint/2010/main" val="1080264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1600" b="1" dirty="0"/>
              <a:t>If you have any question, please contact:</a:t>
            </a:r>
            <a:br>
              <a:rPr lang="en-US" sz="1600" b="1" dirty="0"/>
            </a:br>
            <a:br>
              <a:rPr lang="en-US" sz="1600" b="1" dirty="0"/>
            </a:br>
            <a:r>
              <a:rPr lang="en-US" sz="1600" b="1" dirty="0"/>
              <a:t>go-support@powernext.com</a:t>
            </a:r>
          </a:p>
        </p:txBody>
      </p:sp>
      <p:sp>
        <p:nvSpPr>
          <p:cNvPr id="3" name="Subtitle 2"/>
          <p:cNvSpPr>
            <a:spLocks noGrp="1"/>
          </p:cNvSpPr>
          <p:nvPr>
            <p:ph type="subTitle" idx="1"/>
          </p:nvPr>
        </p:nvSpPr>
        <p:spPr/>
        <p:txBody>
          <a:bodyPr/>
          <a:lstStyle/>
          <a:p>
            <a:r>
              <a:rPr lang="en-US" dirty="0"/>
              <a:t>Paris</a:t>
            </a:r>
          </a:p>
          <a:p>
            <a:r>
              <a:rPr lang="en-US" dirty="0"/>
              <a:t>November 2020</a:t>
            </a:r>
          </a:p>
        </p:txBody>
      </p:sp>
    </p:spTree>
    <p:extLst>
      <p:ext uri="{BB962C8B-B14F-4D97-AF65-F5344CB8AC3E}">
        <p14:creationId xmlns:p14="http://schemas.microsoft.com/office/powerpoint/2010/main" val="3535419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EEX responsible of the GO activity in France</a:t>
            </a:r>
            <a:br>
              <a:rPr lang="en-US" sz="2400" b="1" dirty="0"/>
            </a:br>
            <a:r>
              <a:rPr lang="en-US" sz="2000" b="1" dirty="0">
                <a:solidFill>
                  <a:srgbClr val="FF0000"/>
                </a:solidFill>
              </a:rPr>
              <a:t>Role of EEX as registry and auction operator</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2</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7" name="Text Placeholder 7"/>
          <p:cNvSpPr txBox="1">
            <a:spLocks/>
          </p:cNvSpPr>
          <p:nvPr/>
        </p:nvSpPr>
        <p:spPr>
          <a:xfrm>
            <a:off x="601663" y="1538005"/>
            <a:ext cx="824388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algn="just"/>
            <a:r>
              <a:rPr lang="en-US" sz="1600" b="1" dirty="0">
                <a:ea typeface="Montserrat Bold" charset="0"/>
                <a:cs typeface="Montserrat Bold" charset="0"/>
              </a:rPr>
              <a:t>Issuing Body in France since 2013 </a:t>
            </a:r>
            <a:endParaRPr lang="en-US" sz="1600" dirty="0"/>
          </a:p>
          <a:p>
            <a:pPr lvl="2" algn="just"/>
            <a:r>
              <a:rPr lang="en-US" sz="1200" dirty="0"/>
              <a:t>Designated by the French Ministry of Energy (DG Energy and Climate) and renewed end of 2018 for 5 years</a:t>
            </a:r>
          </a:p>
          <a:p>
            <a:pPr lvl="2" algn="just"/>
            <a:r>
              <a:rPr lang="en-US" sz="1200" dirty="0"/>
              <a:t>Hold the registry for renewable GOs and CHP GOs in France (issuance, transfer, cancellation of GOs</a:t>
            </a:r>
            <a:r>
              <a:rPr lang="fr-FR" sz="1200" dirty="0"/>
              <a:t>)</a:t>
            </a:r>
          </a:p>
          <a:p>
            <a:pPr algn="just"/>
            <a:endParaRPr lang="fr-FR" sz="1200" dirty="0"/>
          </a:p>
          <a:p>
            <a:pPr algn="just"/>
            <a:r>
              <a:rPr lang="en-US" sz="1600" b="1" dirty="0">
                <a:ea typeface="Montserrat Bold" charset="0"/>
                <a:cs typeface="Montserrat Bold" charset="0"/>
              </a:rPr>
              <a:t>Member of the Association of Issuing Bodies (AIB) since 2013</a:t>
            </a:r>
            <a:endParaRPr lang="fr-FR" sz="1600" dirty="0"/>
          </a:p>
          <a:p>
            <a:pPr lvl="2" algn="just"/>
            <a:r>
              <a:rPr lang="en-US" sz="1200" dirty="0"/>
              <a:t>French GOs can be exported to AIB members domain and French account holders could import GO.</a:t>
            </a:r>
          </a:p>
          <a:p>
            <a:pPr lvl="2" algn="just"/>
            <a:r>
              <a:rPr lang="en-US" sz="1200" dirty="0"/>
              <a:t>EEX takes part actively in the development of the mechanism at an European level</a:t>
            </a:r>
          </a:p>
          <a:p>
            <a:pPr lvl="2" algn="just"/>
            <a:r>
              <a:rPr lang="en-US" sz="1200" dirty="0"/>
              <a:t>GOs issued by EEX meet the EECS standard</a:t>
            </a:r>
          </a:p>
          <a:p>
            <a:pPr algn="just"/>
            <a:endParaRPr lang="fr-FR" sz="1200" dirty="0"/>
          </a:p>
          <a:p>
            <a:pPr algn="just"/>
            <a:r>
              <a:rPr lang="en-US" sz="1600" b="1" dirty="0"/>
              <a:t>Improvement of the mechanism thank to a close collaboration with the French Ministry of Energy</a:t>
            </a:r>
          </a:p>
          <a:p>
            <a:pPr lvl="2" algn="just"/>
            <a:r>
              <a:rPr lang="en-US" sz="1200" dirty="0"/>
              <a:t>GO: the only instrument to trace electricity from renewable energies</a:t>
            </a:r>
          </a:p>
          <a:p>
            <a:pPr lvl="2" algn="just"/>
            <a:r>
              <a:rPr lang="en-US" sz="1200" dirty="0"/>
              <a:t>Implementation of the residual mix to better inform customer and avoid green attributes double counting</a:t>
            </a:r>
          </a:p>
          <a:p>
            <a:pPr lvl="2" algn="just"/>
            <a:r>
              <a:rPr lang="en-US" sz="1200" dirty="0"/>
              <a:t>More control on GOs issuance, transfer &amp; cancellation</a:t>
            </a:r>
          </a:p>
          <a:p>
            <a:pPr algn="just"/>
            <a:endParaRPr lang="fr-FR" sz="1200" dirty="0"/>
          </a:p>
          <a:p>
            <a:pPr algn="just"/>
            <a:r>
              <a:rPr lang="en-US" sz="1600" b="1" dirty="0"/>
              <a:t>Mandated by the French State to organize the GO auction </a:t>
            </a:r>
          </a:p>
          <a:p>
            <a:pPr lvl="2" algn="just"/>
            <a:r>
              <a:rPr lang="en-US" sz="1200" dirty="0"/>
              <a:t>Auction of GOs issued and selected by the French State (GO from subsidized production devices)</a:t>
            </a:r>
          </a:p>
          <a:p>
            <a:pPr lvl="2" algn="just"/>
            <a:r>
              <a:rPr lang="en-US" sz="1200" dirty="0"/>
              <a:t>EEX is organizing auctions since September 2019</a:t>
            </a:r>
          </a:p>
          <a:p>
            <a:pPr marL="171450" indent="-171450" algn="just">
              <a:buFont typeface="Arial" panose="020B0604020202020204" pitchFamily="34" charset="0"/>
              <a:buChar char="•"/>
            </a:pPr>
            <a:endParaRPr lang="fr-FR" sz="1200" dirty="0">
              <a:solidFill>
                <a:schemeClr val="accent1"/>
              </a:solidFill>
            </a:endParaRPr>
          </a:p>
        </p:txBody>
      </p:sp>
    </p:spTree>
    <p:extLst>
      <p:ext uri="{BB962C8B-B14F-4D97-AF65-F5344CB8AC3E}">
        <p14:creationId xmlns:p14="http://schemas.microsoft.com/office/powerpoint/2010/main" val="1541092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b="1" dirty="0"/>
              <a:t>Agenda</a:t>
            </a:r>
            <a:endParaRPr lang="en-GB" b="1" dirty="0"/>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3</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7" name="Text Placeholder 7">
            <a:extLst>
              <a:ext uri="{FF2B5EF4-FFF2-40B4-BE49-F238E27FC236}">
                <a16:creationId xmlns:a16="http://schemas.microsoft.com/office/drawing/2014/main" id="{4F99ADD9-19E0-493A-AE97-B16A5134283C}"/>
              </a:ext>
            </a:extLst>
          </p:cNvPr>
          <p:cNvSpPr txBox="1">
            <a:spLocks/>
          </p:cNvSpPr>
          <p:nvPr/>
        </p:nvSpPr>
        <p:spPr>
          <a:xfrm>
            <a:off x="449263" y="1385605"/>
            <a:ext cx="824388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SzPct val="100000"/>
              <a:buNone/>
            </a:pPr>
            <a:endParaRPr lang="fr-FR" b="1" dirty="0"/>
          </a:p>
          <a:p>
            <a:pPr marL="0" indent="0">
              <a:buSzPct val="100000"/>
              <a:buNone/>
            </a:pPr>
            <a:endParaRPr lang="en-US" b="1" dirty="0"/>
          </a:p>
          <a:p>
            <a:pPr marL="457200" indent="-457200">
              <a:buSzPct val="100000"/>
              <a:buAutoNum type="arabicPeriod"/>
            </a:pPr>
            <a:r>
              <a:rPr lang="en-US" b="1" dirty="0"/>
              <a:t>Guarantees of Origin mechanism and registry</a:t>
            </a:r>
          </a:p>
          <a:p>
            <a:pPr marL="457200" indent="-457200">
              <a:buSzPct val="100000"/>
              <a:buAutoNum type="arabicPeriod"/>
            </a:pPr>
            <a:endParaRPr lang="fr-FR" b="1" dirty="0"/>
          </a:p>
          <a:p>
            <a:pPr marL="457200" indent="-457200">
              <a:buSzPct val="100000"/>
              <a:buAutoNum type="arabicPeriod"/>
            </a:pPr>
            <a:r>
              <a:rPr lang="en-US" b="1" dirty="0"/>
              <a:t>Guarantees of Origin auction</a:t>
            </a:r>
          </a:p>
          <a:p>
            <a:pPr marL="457200" indent="-457200">
              <a:buSzPct val="100000"/>
              <a:buAutoNum type="arabicPeriod"/>
            </a:pPr>
            <a:endParaRPr lang="fr-FR" b="1" dirty="0"/>
          </a:p>
          <a:p>
            <a:pPr marL="457200" indent="-457200">
              <a:buSzPct val="100000"/>
              <a:buAutoNum type="arabicPeriod"/>
            </a:pPr>
            <a:r>
              <a:rPr lang="en-US" b="1" dirty="0"/>
              <a:t>Guarantees of Origin fees applicable</a:t>
            </a:r>
          </a:p>
          <a:p>
            <a:pPr marL="457200" indent="-457200">
              <a:buAutoNum type="arabicPeriod"/>
            </a:pPr>
            <a:endParaRPr lang="en-US" b="1" dirty="0"/>
          </a:p>
        </p:txBody>
      </p:sp>
    </p:spTree>
    <p:extLst>
      <p:ext uri="{BB962C8B-B14F-4D97-AF65-F5344CB8AC3E}">
        <p14:creationId xmlns:p14="http://schemas.microsoft.com/office/powerpoint/2010/main" val="1296298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mechanism and registry</a:t>
            </a:r>
            <a:br>
              <a:rPr lang="en-US" sz="2400" b="1" dirty="0"/>
            </a:br>
            <a:r>
              <a:rPr lang="en-US" sz="2000" b="1" dirty="0">
                <a:solidFill>
                  <a:srgbClr val="FF0000"/>
                </a:solidFill>
              </a:rPr>
              <a:t>Obligation to inform European customers</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4</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7" name="Text Placeholder 7"/>
          <p:cNvSpPr txBox="1">
            <a:spLocks/>
          </p:cNvSpPr>
          <p:nvPr/>
        </p:nvSpPr>
        <p:spPr>
          <a:xfrm>
            <a:off x="601664" y="1538005"/>
            <a:ext cx="8022220"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algn="just"/>
            <a:r>
              <a:rPr lang="en-US" sz="1600" dirty="0"/>
              <a:t>European obligation to trace power for final customer</a:t>
            </a:r>
          </a:p>
          <a:p>
            <a:pPr lvl="2" algn="just"/>
            <a:r>
              <a:rPr lang="en-US" sz="1400" dirty="0"/>
              <a:t>Obligation for suppliers to show the power mix that they provide to their final customers</a:t>
            </a:r>
          </a:p>
          <a:p>
            <a:pPr lvl="3" algn="just"/>
            <a:r>
              <a:rPr lang="en-US" sz="1200" dirty="0">
                <a:solidFill>
                  <a:schemeClr val="bg1">
                    <a:lumMod val="50000"/>
                  </a:schemeClr>
                </a:solidFill>
              </a:rPr>
              <a:t>Directive 2018-2001-CE article 19 "1. For the purposes of demonstrating to final customers the share or quantity of energy from renewable sources in an energy supplier's energy mix and in the energy supplied to consumers under contracts marketed with reference to the consumption of energy from renewable sources, Member States shall ensure that the origin of energy from renewable sources can be guaranteed as such within the meaning of this Directive, in accordance with objective, transparent and non-discriminatory criteria."</a:t>
            </a:r>
          </a:p>
          <a:p>
            <a:pPr marL="0" indent="0" algn="just">
              <a:buNone/>
            </a:pPr>
            <a:endParaRPr lang="fr-FR" sz="1600" dirty="0">
              <a:solidFill>
                <a:schemeClr val="bg1">
                  <a:lumMod val="50000"/>
                </a:schemeClr>
              </a:solidFill>
            </a:endParaRPr>
          </a:p>
          <a:p>
            <a:pPr algn="just"/>
            <a:r>
              <a:rPr lang="en-US" sz="1600" dirty="0"/>
              <a:t>Possibility provided to suppliers to propose green offers</a:t>
            </a:r>
          </a:p>
          <a:p>
            <a:pPr lvl="2" algn="just"/>
            <a:r>
              <a:rPr lang="en-US" sz="1400" dirty="0"/>
              <a:t>Need to guarantee reliability in green offers by ensuring a full transparency for final customers</a:t>
            </a:r>
          </a:p>
          <a:p>
            <a:pPr algn="just"/>
            <a:endParaRPr lang="fr-FR" sz="1600" dirty="0"/>
          </a:p>
          <a:p>
            <a:pPr algn="just"/>
            <a:r>
              <a:rPr lang="en-US" sz="1600" dirty="0"/>
              <a:t>Cover power consumption with GO giving information of the power production</a:t>
            </a:r>
          </a:p>
          <a:p>
            <a:pPr lvl="2" algn="just"/>
            <a:r>
              <a:rPr lang="en-US" sz="1400" dirty="0"/>
              <a:t>Final customers could choose the GO characteristics that are most important for them (technology, country, location). </a:t>
            </a:r>
          </a:p>
          <a:p>
            <a:pPr lvl="2" algn="just"/>
            <a:r>
              <a:rPr lang="en-US" sz="1400" dirty="0"/>
              <a:t>The GO system should ensure the quality and the unicity of each GO, in order to avoid double counting locally but also across Europe.</a:t>
            </a:r>
          </a:p>
        </p:txBody>
      </p:sp>
    </p:spTree>
    <p:extLst>
      <p:ext uri="{BB962C8B-B14F-4D97-AF65-F5344CB8AC3E}">
        <p14:creationId xmlns:p14="http://schemas.microsoft.com/office/powerpoint/2010/main" val="472311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mechanism and registry</a:t>
            </a:r>
            <a:br>
              <a:rPr lang="en-US" sz="2400" b="1" dirty="0"/>
            </a:br>
            <a:r>
              <a:rPr lang="en-US" sz="2000" b="1" dirty="0">
                <a:solidFill>
                  <a:srgbClr val="FF0000"/>
                </a:solidFill>
              </a:rPr>
              <a:t>European system to trace electricity</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5</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7" name="Text Placeholder 7"/>
          <p:cNvSpPr txBox="1">
            <a:spLocks/>
          </p:cNvSpPr>
          <p:nvPr/>
        </p:nvSpPr>
        <p:spPr>
          <a:xfrm>
            <a:off x="601663" y="1538005"/>
            <a:ext cx="808873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r>
              <a:rPr lang="en-US" sz="1600" dirty="0"/>
              <a:t>The GO system is used to trace renewable electricity across Europe</a:t>
            </a:r>
          </a:p>
          <a:p>
            <a:pPr lvl="3" algn="just"/>
            <a:r>
              <a:rPr lang="en-US" sz="1200" dirty="0">
                <a:solidFill>
                  <a:schemeClr val="bg1">
                    <a:lumMod val="50000"/>
                  </a:schemeClr>
                </a:solidFill>
              </a:rPr>
              <a:t>Directive 2018-2001-CE article 19 "2. For the purposes of demonstrating to final customers the share or quantity of energy from renewable sources in an energy supplier's energy mix and in the energy supplied to consumers under contracts marketed with reference to the consumption of energy from renewable sources, Member States shall ensure that the origin of energy from renewable sources can be guaranteed as such within the meaning of this Directive, in accordance with objective, transparent and non-discriminatory criteria."</a:t>
            </a:r>
            <a:endParaRPr lang="fr-FR" sz="1200" dirty="0">
              <a:solidFill>
                <a:schemeClr val="bg1">
                  <a:lumMod val="50000"/>
                </a:schemeClr>
              </a:solidFill>
            </a:endParaRPr>
          </a:p>
          <a:p>
            <a:pPr marL="0" indent="0">
              <a:buNone/>
            </a:pPr>
            <a:endParaRPr lang="en-US" sz="1600" dirty="0"/>
          </a:p>
          <a:p>
            <a:r>
              <a:rPr lang="en-US" sz="1600" dirty="0"/>
              <a:t>Obligation in France to use guarantees of origin for any renewable offer</a:t>
            </a:r>
          </a:p>
          <a:p>
            <a:pPr lvl="3" algn="just"/>
            <a:r>
              <a:rPr lang="fr-FR" sz="1200" dirty="0">
                <a:solidFill>
                  <a:schemeClr val="bg1">
                    <a:lumMod val="50000"/>
                  </a:schemeClr>
                </a:solidFill>
              </a:rPr>
              <a:t>French Energy Code – article L314-16: « […] Sur le territoire national, seules les garanties d’origine ont valeur de certification de l'origine de l'électricité produite à partir de sources renouvelables aux fins de démontrer aux clients finals la part ou la quantité d'énergie produite à partir de sources renouvelables que contient l'offre commerciale contractée auprès de leurs fournisseurs d'énergie. »</a:t>
            </a:r>
            <a:endParaRPr lang="en-US" sz="1200" dirty="0">
              <a:solidFill>
                <a:schemeClr val="bg1">
                  <a:lumMod val="50000"/>
                </a:schemeClr>
              </a:solidFill>
            </a:endParaRPr>
          </a:p>
          <a:p>
            <a:endParaRPr lang="en-US" sz="1600" dirty="0"/>
          </a:p>
        </p:txBody>
      </p:sp>
    </p:spTree>
    <p:extLst>
      <p:ext uri="{BB962C8B-B14F-4D97-AF65-F5344CB8AC3E}">
        <p14:creationId xmlns:p14="http://schemas.microsoft.com/office/powerpoint/2010/main" val="1674561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mechanism and registry</a:t>
            </a:r>
            <a:br>
              <a:rPr lang="en-US" sz="2400" b="1" dirty="0"/>
            </a:br>
            <a:r>
              <a:rPr lang="en-US" sz="2000" b="1" dirty="0">
                <a:solidFill>
                  <a:srgbClr val="FF0000"/>
                </a:solidFill>
              </a:rPr>
              <a:t>What are the characteristics of a GO?</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6</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pic>
        <p:nvPicPr>
          <p:cNvPr id="8" name="Picture 7"/>
          <p:cNvPicPr>
            <a:picLocks noChangeAspect="1"/>
          </p:cNvPicPr>
          <p:nvPr/>
        </p:nvPicPr>
        <p:blipFill>
          <a:blip r:embed="rId2" cstate="print">
            <a:extLst>
              <a:ext uri="{BEBA8EAE-BF5A-486C-A8C5-ECC9F3942E4B}">
                <a14:imgProps xmlns:a14="http://schemas.microsoft.com/office/drawing/2010/main">
                  <a14:imgLayer r:embed="rId3">
                    <a14:imgEffect>
                      <a14:saturation sat="33000"/>
                    </a14:imgEffect>
                  </a14:imgLayer>
                </a14:imgProps>
              </a:ext>
              <a:ext uri="{28A0092B-C50C-407E-A947-70E740481C1C}">
                <a14:useLocalDpi xmlns:a14="http://schemas.microsoft.com/office/drawing/2010/main" val="0"/>
              </a:ext>
            </a:extLst>
          </a:blip>
          <a:stretch>
            <a:fillRect/>
          </a:stretch>
        </p:blipFill>
        <p:spPr>
          <a:xfrm>
            <a:off x="7833935" y="681227"/>
            <a:ext cx="1406929" cy="1406929"/>
          </a:xfrm>
          <a:prstGeom prst="rect">
            <a:avLst/>
          </a:prstGeom>
        </p:spPr>
      </p:pic>
      <p:grpSp>
        <p:nvGrpSpPr>
          <p:cNvPr id="9" name="Group 8"/>
          <p:cNvGrpSpPr/>
          <p:nvPr/>
        </p:nvGrpSpPr>
        <p:grpSpPr>
          <a:xfrm>
            <a:off x="3744000" y="1636423"/>
            <a:ext cx="1656000" cy="1406919"/>
            <a:chOff x="7606800" y="4021113"/>
            <a:chExt cx="1656000" cy="1750228"/>
          </a:xfrm>
        </p:grpSpPr>
        <p:sp>
          <p:nvSpPr>
            <p:cNvPr id="11" name="Rectangle 10"/>
            <p:cNvSpPr/>
            <p:nvPr/>
          </p:nvSpPr>
          <p:spPr>
            <a:xfrm>
              <a:off x="7606800" y="4021113"/>
              <a:ext cx="1656000" cy="1656000"/>
            </a:xfrm>
            <a:prstGeom prst="rect">
              <a:avLst/>
            </a:prstGeom>
            <a:solidFill>
              <a:schemeClr val="bg1">
                <a:lumMod val="95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1" dirty="0">
                  <a:solidFill>
                    <a:schemeClr val="accent2"/>
                  </a:solidFill>
                </a:rPr>
                <a:t>GO Certificate</a:t>
              </a:r>
            </a:p>
            <a:p>
              <a:pPr algn="ctr"/>
              <a:endParaRPr lang="en-US" sz="1200" b="1" dirty="0">
                <a:solidFill>
                  <a:schemeClr val="accent2"/>
                </a:solidFill>
              </a:endParaRPr>
            </a:p>
            <a:p>
              <a:pPr algn="ctr"/>
              <a:r>
                <a:rPr lang="en-US" sz="1200" b="1" dirty="0">
                  <a:solidFill>
                    <a:schemeClr val="accent2"/>
                  </a:solidFill>
                </a:rPr>
                <a:t>1 MWh of net injected electricity</a:t>
              </a:r>
            </a:p>
            <a:p>
              <a:pPr algn="ctr"/>
              <a:endParaRPr lang="en-US" sz="1200" b="1" dirty="0">
                <a:solidFill>
                  <a:schemeClr val="accent2"/>
                </a:solidFill>
              </a:endParaRPr>
            </a:p>
          </p:txBody>
        </p:sp>
        <p:sp>
          <p:nvSpPr>
            <p:cNvPr id="12" name="Rectangle 11"/>
            <p:cNvSpPr/>
            <p:nvPr/>
          </p:nvSpPr>
          <p:spPr>
            <a:xfrm>
              <a:off x="7894800" y="5483341"/>
              <a:ext cx="1080000" cy="288000"/>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1" dirty="0">
                  <a:solidFill>
                    <a:schemeClr val="accent2"/>
                  </a:solidFill>
                </a:rPr>
                <a:t>ID number</a:t>
              </a:r>
            </a:p>
          </p:txBody>
        </p:sp>
      </p:grpSp>
      <p:grpSp>
        <p:nvGrpSpPr>
          <p:cNvPr id="13" name="Group 12"/>
          <p:cNvGrpSpPr/>
          <p:nvPr/>
        </p:nvGrpSpPr>
        <p:grpSpPr>
          <a:xfrm>
            <a:off x="340184" y="3653841"/>
            <a:ext cx="3841200" cy="2173882"/>
            <a:chOff x="340184" y="3404705"/>
            <a:chExt cx="3841200" cy="2173882"/>
          </a:xfrm>
        </p:grpSpPr>
        <p:sp>
          <p:nvSpPr>
            <p:cNvPr id="14" name="Rectangle 13"/>
            <p:cNvSpPr/>
            <p:nvPr/>
          </p:nvSpPr>
          <p:spPr>
            <a:xfrm>
              <a:off x="340184" y="3633784"/>
              <a:ext cx="3841200" cy="1944803"/>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200" b="1" dirty="0">
                <a:solidFill>
                  <a:schemeClr val="accent2"/>
                </a:solidFill>
              </a:endParaRPr>
            </a:p>
          </p:txBody>
        </p:sp>
        <p:sp>
          <p:nvSpPr>
            <p:cNvPr id="15" name="Rectangle 14"/>
            <p:cNvSpPr/>
            <p:nvPr/>
          </p:nvSpPr>
          <p:spPr>
            <a:xfrm>
              <a:off x="364036" y="3620705"/>
              <a:ext cx="1896747" cy="99462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1" dirty="0">
                  <a:solidFill>
                    <a:schemeClr val="accent2"/>
                  </a:solidFill>
                </a:rPr>
                <a:t>Energy source used to produce electricity</a:t>
              </a:r>
            </a:p>
          </p:txBody>
        </p:sp>
        <p:sp>
          <p:nvSpPr>
            <p:cNvPr id="16" name="Rectangle 15"/>
            <p:cNvSpPr/>
            <p:nvPr/>
          </p:nvSpPr>
          <p:spPr>
            <a:xfrm>
              <a:off x="369118" y="4606186"/>
              <a:ext cx="1891665" cy="95379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a:solidFill>
                    <a:schemeClr val="accent2"/>
                  </a:solidFill>
                </a:rPr>
                <a:t>Start date of production</a:t>
              </a:r>
            </a:p>
          </p:txBody>
        </p:sp>
        <p:sp>
          <p:nvSpPr>
            <p:cNvPr id="17" name="Rectangle 16"/>
            <p:cNvSpPr/>
            <p:nvPr/>
          </p:nvSpPr>
          <p:spPr>
            <a:xfrm>
              <a:off x="2260784" y="4615326"/>
              <a:ext cx="1909169" cy="942976"/>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a:solidFill>
                    <a:schemeClr val="accent2"/>
                  </a:solidFill>
                </a:rPr>
                <a:t>End date of </a:t>
              </a:r>
            </a:p>
            <a:p>
              <a:pPr algn="ctr"/>
              <a:r>
                <a:rPr lang="fr-FR" sz="1200" b="1" dirty="0">
                  <a:solidFill>
                    <a:schemeClr val="accent2"/>
                  </a:solidFill>
                </a:rPr>
                <a:t>production</a:t>
              </a:r>
            </a:p>
          </p:txBody>
        </p:sp>
        <p:sp>
          <p:nvSpPr>
            <p:cNvPr id="18" name="Rectangle 17"/>
            <p:cNvSpPr/>
            <p:nvPr/>
          </p:nvSpPr>
          <p:spPr>
            <a:xfrm>
              <a:off x="2260784" y="3633784"/>
              <a:ext cx="1909169" cy="970728"/>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1" dirty="0">
                  <a:solidFill>
                    <a:schemeClr val="accent2"/>
                  </a:solidFill>
                </a:rPr>
                <a:t>Date &amp; </a:t>
              </a:r>
            </a:p>
            <a:p>
              <a:pPr algn="ctr"/>
              <a:r>
                <a:rPr lang="en-US" sz="1200" b="1" dirty="0">
                  <a:solidFill>
                    <a:schemeClr val="accent2"/>
                  </a:solidFill>
                </a:rPr>
                <a:t>Country of issuances</a:t>
              </a:r>
            </a:p>
          </p:txBody>
        </p:sp>
        <p:sp>
          <p:nvSpPr>
            <p:cNvPr id="19" name="Rectangle 18"/>
            <p:cNvSpPr/>
            <p:nvPr/>
          </p:nvSpPr>
          <p:spPr>
            <a:xfrm>
              <a:off x="340502" y="3404705"/>
              <a:ext cx="3840589" cy="216000"/>
            </a:xfrm>
            <a:prstGeom prst="rect">
              <a:avLst/>
            </a:prstGeom>
            <a:solidFill>
              <a:schemeClr val="accent2"/>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err="1">
                  <a:solidFill>
                    <a:schemeClr val="bg1"/>
                  </a:solidFill>
                </a:rPr>
                <a:t>Guarantees</a:t>
              </a:r>
              <a:r>
                <a:rPr lang="fr-FR" sz="1200" b="1" dirty="0">
                  <a:solidFill>
                    <a:schemeClr val="bg1"/>
                  </a:solidFill>
                </a:rPr>
                <a:t> of Origin information</a:t>
              </a:r>
            </a:p>
          </p:txBody>
        </p:sp>
      </p:grpSp>
      <p:grpSp>
        <p:nvGrpSpPr>
          <p:cNvPr id="20" name="Group 19"/>
          <p:cNvGrpSpPr/>
          <p:nvPr/>
        </p:nvGrpSpPr>
        <p:grpSpPr>
          <a:xfrm>
            <a:off x="4962618" y="3653841"/>
            <a:ext cx="3841200" cy="2173882"/>
            <a:chOff x="4961016" y="3404705"/>
            <a:chExt cx="3841200" cy="2173882"/>
          </a:xfrm>
        </p:grpSpPr>
        <p:sp>
          <p:nvSpPr>
            <p:cNvPr id="21" name="Rectangle 20"/>
            <p:cNvSpPr/>
            <p:nvPr/>
          </p:nvSpPr>
          <p:spPr>
            <a:xfrm>
              <a:off x="4961016" y="3633784"/>
              <a:ext cx="3841200" cy="1944803"/>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200" b="1" dirty="0">
                <a:solidFill>
                  <a:schemeClr val="accent2"/>
                </a:solidFill>
              </a:endParaRPr>
            </a:p>
          </p:txBody>
        </p:sp>
        <p:sp>
          <p:nvSpPr>
            <p:cNvPr id="22" name="Rectangle 21"/>
            <p:cNvSpPr/>
            <p:nvPr/>
          </p:nvSpPr>
          <p:spPr>
            <a:xfrm>
              <a:off x="5110397" y="3633783"/>
              <a:ext cx="1759787" cy="95379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a:solidFill>
                    <a:schemeClr val="accent2"/>
                  </a:solidFill>
                </a:rPr>
                <a:t>Name &amp; Location</a:t>
              </a:r>
            </a:p>
          </p:txBody>
        </p:sp>
        <p:sp>
          <p:nvSpPr>
            <p:cNvPr id="23" name="Rectangle 22"/>
            <p:cNvSpPr/>
            <p:nvPr/>
          </p:nvSpPr>
          <p:spPr>
            <a:xfrm>
              <a:off x="4972446" y="4615326"/>
              <a:ext cx="1909167" cy="94465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a:solidFill>
                    <a:schemeClr val="accent2"/>
                  </a:solidFill>
                </a:rPr>
                <a:t>Start date of </a:t>
              </a:r>
            </a:p>
            <a:p>
              <a:pPr algn="ctr"/>
              <a:r>
                <a:rPr lang="fr-FR" sz="1200" b="1" dirty="0">
                  <a:solidFill>
                    <a:schemeClr val="accent2"/>
                  </a:solidFill>
                </a:rPr>
                <a:t>the power plant</a:t>
              </a:r>
            </a:p>
          </p:txBody>
        </p:sp>
        <p:sp>
          <p:nvSpPr>
            <p:cNvPr id="24" name="Rectangle 23"/>
            <p:cNvSpPr/>
            <p:nvPr/>
          </p:nvSpPr>
          <p:spPr>
            <a:xfrm>
              <a:off x="6881629" y="4604512"/>
              <a:ext cx="1909156" cy="95379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a:solidFill>
                    <a:schemeClr val="accent2"/>
                  </a:solidFill>
                </a:rPr>
                <a:t>Type of subsidies</a:t>
              </a:r>
            </a:p>
          </p:txBody>
        </p:sp>
        <p:sp>
          <p:nvSpPr>
            <p:cNvPr id="25" name="Rectangle 24"/>
            <p:cNvSpPr/>
            <p:nvPr/>
          </p:nvSpPr>
          <p:spPr>
            <a:xfrm>
              <a:off x="6870186" y="3633784"/>
              <a:ext cx="1920600" cy="981542"/>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b="1" dirty="0">
                  <a:solidFill>
                    <a:schemeClr val="accent2"/>
                  </a:solidFill>
                </a:rPr>
                <a:t>Type &amp; Capacity</a:t>
              </a:r>
            </a:p>
          </p:txBody>
        </p:sp>
        <p:sp>
          <p:nvSpPr>
            <p:cNvPr id="26" name="Rectangle 25"/>
            <p:cNvSpPr/>
            <p:nvPr/>
          </p:nvSpPr>
          <p:spPr>
            <a:xfrm>
              <a:off x="4961334" y="3404705"/>
              <a:ext cx="3840589" cy="216000"/>
            </a:xfrm>
            <a:prstGeom prst="rect">
              <a:avLst/>
            </a:prstGeom>
            <a:solidFill>
              <a:schemeClr val="accent2"/>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200" b="1" dirty="0">
                  <a:solidFill>
                    <a:schemeClr val="bg1"/>
                  </a:solidFill>
                </a:rPr>
                <a:t>Production </a:t>
              </a:r>
              <a:r>
                <a:rPr lang="fr-FR" sz="1200" b="1" dirty="0" err="1">
                  <a:solidFill>
                    <a:schemeClr val="bg1"/>
                  </a:solidFill>
                </a:rPr>
                <a:t>device</a:t>
              </a:r>
              <a:r>
                <a:rPr lang="fr-FR" sz="1200" b="1" dirty="0">
                  <a:solidFill>
                    <a:schemeClr val="bg1"/>
                  </a:solidFill>
                </a:rPr>
                <a:t> information</a:t>
              </a:r>
            </a:p>
          </p:txBody>
        </p:sp>
      </p:grpSp>
      <p:cxnSp>
        <p:nvCxnSpPr>
          <p:cNvPr id="27" name="Straight Connector 26"/>
          <p:cNvCxnSpPr>
            <a:stCxn id="14" idx="0"/>
            <a:endCxn id="14" idx="2"/>
          </p:cNvCxnSpPr>
          <p:nvPr/>
        </p:nvCxnSpPr>
        <p:spPr>
          <a:xfrm>
            <a:off x="2260784" y="3882920"/>
            <a:ext cx="0" cy="1944803"/>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cxnSpLocks/>
            <a:stCxn id="14" idx="1"/>
            <a:endCxn id="14" idx="3"/>
          </p:cNvCxnSpPr>
          <p:nvPr/>
        </p:nvCxnSpPr>
        <p:spPr>
          <a:xfrm>
            <a:off x="340184" y="4855322"/>
            <a:ext cx="38412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cxnSpLocks/>
            <a:stCxn id="21" idx="1"/>
            <a:endCxn id="21" idx="3"/>
          </p:cNvCxnSpPr>
          <p:nvPr/>
        </p:nvCxnSpPr>
        <p:spPr>
          <a:xfrm>
            <a:off x="4962618" y="4855322"/>
            <a:ext cx="38412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a:stCxn id="21" idx="2"/>
            <a:endCxn id="26" idx="2"/>
          </p:cNvCxnSpPr>
          <p:nvPr/>
        </p:nvCxnSpPr>
        <p:spPr>
          <a:xfrm flipV="1">
            <a:off x="6883218" y="3869841"/>
            <a:ext cx="13" cy="1957882"/>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7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mechanism and registry</a:t>
            </a:r>
            <a:br>
              <a:rPr lang="en-US" sz="2400" b="1" dirty="0"/>
            </a:br>
            <a:r>
              <a:rPr lang="en-US" sz="2000" b="1" dirty="0">
                <a:solidFill>
                  <a:srgbClr val="FF0000"/>
                </a:solidFill>
              </a:rPr>
              <a:t>Lifecycle of GO</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7</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8" name="Rectangle 7"/>
          <p:cNvSpPr/>
          <p:nvPr/>
        </p:nvSpPr>
        <p:spPr>
          <a:xfrm>
            <a:off x="296681" y="3995425"/>
            <a:ext cx="8616731" cy="2376000"/>
          </a:xfrm>
          <a:prstGeom prst="rect">
            <a:avLst/>
          </a:prstGeom>
          <a:solidFill>
            <a:schemeClr val="bg1"/>
          </a:solidFill>
          <a:ln w="25400" cap="flat" cmpd="sng" algn="ctr">
            <a:solidFill>
              <a:schemeClr val="tx2"/>
            </a:solidFill>
            <a:prstDash val="solid"/>
          </a:ln>
          <a:effectLst/>
        </p:spPr>
        <p:txBody>
          <a:bodyPr rtlCol="0" anchor="ctr" anchorCtr="0"/>
          <a:lstStyle/>
          <a:p>
            <a:pPr>
              <a:lnSpc>
                <a:spcPct val="150000"/>
              </a:lnSpc>
            </a:pPr>
            <a:endParaRPr lang="fr-FR" sz="1400" b="1" dirty="0"/>
          </a:p>
        </p:txBody>
      </p:sp>
      <p:sp>
        <p:nvSpPr>
          <p:cNvPr id="9" name="Text Placeholder 5"/>
          <p:cNvSpPr txBox="1">
            <a:spLocks/>
          </p:cNvSpPr>
          <p:nvPr/>
        </p:nvSpPr>
        <p:spPr>
          <a:xfrm>
            <a:off x="296681" y="3995425"/>
            <a:ext cx="8393719" cy="367602"/>
          </a:xfrm>
          <a:prstGeom prst="rect">
            <a:avLst/>
          </a:prstGeom>
        </p:spPr>
        <p:txBody>
          <a:bodyPr vert="horz" lIns="0" tIns="0" rIns="0" bIns="0" rtlCol="0">
            <a:noAutofit/>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180000" lvl="1" indent="0">
              <a:lnSpc>
                <a:spcPct val="150000"/>
              </a:lnSpc>
              <a:buNone/>
            </a:pPr>
            <a:r>
              <a:rPr lang="en-US" sz="1400" b="1" dirty="0">
                <a:solidFill>
                  <a:schemeClr val="accent2"/>
                </a:solidFill>
              </a:rPr>
              <a:t>Guarantees of origin lifecycle</a:t>
            </a:r>
          </a:p>
        </p:txBody>
      </p:sp>
      <p:grpSp>
        <p:nvGrpSpPr>
          <p:cNvPr id="11" name="Group 10"/>
          <p:cNvGrpSpPr/>
          <p:nvPr/>
        </p:nvGrpSpPr>
        <p:grpSpPr>
          <a:xfrm>
            <a:off x="1179009" y="4592027"/>
            <a:ext cx="6785132" cy="1441184"/>
            <a:chOff x="1702227" y="3898502"/>
            <a:chExt cx="6100645" cy="1159211"/>
          </a:xfrm>
        </p:grpSpPr>
        <p:pic>
          <p:nvPicPr>
            <p:cNvPr id="12" name="table"/>
            <p:cNvPicPr>
              <a:picLocks noChangeAspect="1"/>
            </p:cNvPicPr>
            <p:nvPr/>
          </p:nvPicPr>
          <p:blipFill>
            <a:blip r:embed="rId2"/>
            <a:stretch>
              <a:fillRect/>
            </a:stretch>
          </p:blipFill>
          <p:spPr>
            <a:xfrm>
              <a:off x="1702227" y="3898502"/>
              <a:ext cx="6100645" cy="570215"/>
            </a:xfrm>
            <a:prstGeom prst="rect">
              <a:avLst/>
            </a:prstGeom>
          </p:spPr>
        </p:pic>
        <p:sp>
          <p:nvSpPr>
            <p:cNvPr id="13" name="Rectangle 12"/>
            <p:cNvSpPr/>
            <p:nvPr/>
          </p:nvSpPr>
          <p:spPr>
            <a:xfrm>
              <a:off x="2063749" y="3915142"/>
              <a:ext cx="4284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p:cNvSpPr/>
            <p:nvPr/>
          </p:nvSpPr>
          <p:spPr>
            <a:xfrm>
              <a:off x="2063232" y="4660035"/>
              <a:ext cx="150707" cy="170941"/>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p:cNvSpPr/>
            <p:nvPr/>
          </p:nvSpPr>
          <p:spPr>
            <a:xfrm>
              <a:off x="2063232" y="4886772"/>
              <a:ext cx="150707" cy="170941"/>
            </a:xfrm>
            <a:prstGeom prst="rect">
              <a:avLst/>
            </a:prstGeom>
            <a:pattFill prst="wdUpDiag">
              <a:fgClr>
                <a:srgbClr val="E3ED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Rectangle 15"/>
            <p:cNvSpPr/>
            <p:nvPr/>
          </p:nvSpPr>
          <p:spPr>
            <a:xfrm>
              <a:off x="4929949" y="4660036"/>
              <a:ext cx="146922" cy="17094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Rectangle 16"/>
            <p:cNvSpPr/>
            <p:nvPr/>
          </p:nvSpPr>
          <p:spPr>
            <a:xfrm>
              <a:off x="2426494" y="4658887"/>
              <a:ext cx="1150144" cy="17094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900" dirty="0">
                  <a:solidFill>
                    <a:schemeClr val="tx1">
                      <a:lumMod val="65000"/>
                      <a:lumOff val="35000"/>
                    </a:schemeClr>
                  </a:solidFill>
                </a:rPr>
                <a:t>Production month</a:t>
              </a:r>
            </a:p>
          </p:txBody>
        </p:sp>
        <p:sp>
          <p:nvSpPr>
            <p:cNvPr id="18" name="Rectangle 17"/>
            <p:cNvSpPr/>
            <p:nvPr/>
          </p:nvSpPr>
          <p:spPr>
            <a:xfrm>
              <a:off x="4929949" y="4885263"/>
              <a:ext cx="146922" cy="169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18"/>
            <p:cNvSpPr/>
            <p:nvPr/>
          </p:nvSpPr>
          <p:spPr>
            <a:xfrm>
              <a:off x="5281613" y="4658887"/>
              <a:ext cx="2161105" cy="17094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900" dirty="0">
                  <a:solidFill>
                    <a:schemeClr val="tx1">
                      <a:lumMod val="65000"/>
                      <a:lumOff val="35000"/>
                    </a:schemeClr>
                  </a:solidFill>
                </a:rPr>
                <a:t>Expiration month of the GO</a:t>
              </a:r>
            </a:p>
          </p:txBody>
        </p:sp>
        <p:sp>
          <p:nvSpPr>
            <p:cNvPr id="20" name="Rectangle 19"/>
            <p:cNvSpPr/>
            <p:nvPr/>
          </p:nvSpPr>
          <p:spPr>
            <a:xfrm>
              <a:off x="2426494" y="4885263"/>
              <a:ext cx="1477641" cy="17094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900" dirty="0">
                  <a:solidFill>
                    <a:schemeClr val="tx1">
                      <a:lumMod val="65000"/>
                      <a:lumOff val="35000"/>
                    </a:schemeClr>
                  </a:solidFill>
                </a:rPr>
                <a:t>Issuance period possible</a:t>
              </a:r>
            </a:p>
          </p:txBody>
        </p:sp>
        <p:sp>
          <p:nvSpPr>
            <p:cNvPr id="21" name="Rectangle 20"/>
            <p:cNvSpPr/>
            <p:nvPr/>
          </p:nvSpPr>
          <p:spPr>
            <a:xfrm>
              <a:off x="5281612" y="4885264"/>
              <a:ext cx="2521260" cy="1694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900" dirty="0">
                  <a:solidFill>
                    <a:schemeClr val="tx1">
                      <a:lumMod val="65000"/>
                      <a:lumOff val="35000"/>
                    </a:schemeClr>
                  </a:solidFill>
                </a:rPr>
                <a:t>Deadline for taking into account the cancelled GOs for the calculation of the residual mix of year N</a:t>
              </a:r>
            </a:p>
          </p:txBody>
        </p:sp>
      </p:grpSp>
      <p:sp>
        <p:nvSpPr>
          <p:cNvPr id="23" name="Rectangle 22"/>
          <p:cNvSpPr/>
          <p:nvPr/>
        </p:nvSpPr>
        <p:spPr>
          <a:xfrm>
            <a:off x="296680" y="1333224"/>
            <a:ext cx="8616733" cy="2376000"/>
          </a:xfrm>
          <a:prstGeom prst="rect">
            <a:avLst/>
          </a:prstGeom>
          <a:solidFill>
            <a:schemeClr val="bg1"/>
          </a:solidFill>
          <a:ln w="25400" cap="flat" cmpd="sng" algn="ctr">
            <a:solidFill>
              <a:schemeClr val="tx2"/>
            </a:solidFill>
            <a:prstDash val="solid"/>
          </a:ln>
          <a:effectLst/>
        </p:spPr>
        <p:txBody>
          <a:bodyPr rtlCol="0" anchor="ctr" anchorCtr="0"/>
          <a:lstStyle/>
          <a:p>
            <a:pPr>
              <a:lnSpc>
                <a:spcPct val="150000"/>
              </a:lnSpc>
            </a:pPr>
            <a:endParaRPr lang="fr-FR" sz="1400" b="1" dirty="0"/>
          </a:p>
        </p:txBody>
      </p:sp>
      <p:sp>
        <p:nvSpPr>
          <p:cNvPr id="24" name="Text Placeholder 5"/>
          <p:cNvSpPr txBox="1">
            <a:spLocks/>
          </p:cNvSpPr>
          <p:nvPr/>
        </p:nvSpPr>
        <p:spPr>
          <a:xfrm>
            <a:off x="296681" y="1333226"/>
            <a:ext cx="8340811" cy="367602"/>
          </a:xfrm>
          <a:prstGeom prst="rect">
            <a:avLst/>
          </a:prstGeom>
        </p:spPr>
        <p:txBody>
          <a:bodyPr vert="horz" lIns="0" tIns="0" rIns="0" bIns="0" rtlCol="0">
            <a:noAutofit/>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marL="180000" lvl="1" indent="0">
              <a:lnSpc>
                <a:spcPct val="150000"/>
              </a:lnSpc>
              <a:buNone/>
            </a:pPr>
            <a:r>
              <a:rPr lang="en-US" sz="1400" b="1" dirty="0">
                <a:solidFill>
                  <a:schemeClr val="accent2"/>
                </a:solidFill>
              </a:rPr>
              <a:t>Membership of the registry is required in order to issue or use Guarantees of Origin </a:t>
            </a:r>
          </a:p>
        </p:txBody>
      </p:sp>
      <p:sp>
        <p:nvSpPr>
          <p:cNvPr id="25" name="Rectangle 24"/>
          <p:cNvSpPr/>
          <p:nvPr/>
        </p:nvSpPr>
        <p:spPr>
          <a:xfrm>
            <a:off x="296681" y="1807479"/>
            <a:ext cx="4998890" cy="1754326"/>
          </a:xfrm>
          <a:prstGeom prst="rect">
            <a:avLst/>
          </a:prstGeom>
        </p:spPr>
        <p:txBody>
          <a:bodyPr wrap="square">
            <a:spAutoFit/>
          </a:bodyPr>
          <a:lstStyle/>
          <a:p>
            <a:pPr marL="228600" indent="-228600">
              <a:lnSpc>
                <a:spcPct val="150000"/>
              </a:lnSpc>
              <a:buAutoNum type="arabicPeriod"/>
            </a:pPr>
            <a:r>
              <a:rPr lang="en-US" sz="1200" b="1" dirty="0"/>
              <a:t>Production period:</a:t>
            </a:r>
            <a:r>
              <a:rPr lang="en-US" sz="1200" b="1" dirty="0">
                <a:sym typeface="Wingdings" panose="05000000000000000000" pitchFamily="2" charset="2"/>
              </a:rPr>
              <a:t> </a:t>
            </a:r>
            <a:r>
              <a:rPr lang="en-US" sz="1200" dirty="0">
                <a:sym typeface="Wingdings" panose="05000000000000000000" pitchFamily="2" charset="2"/>
              </a:rPr>
              <a:t>month and year when electricity was produced</a:t>
            </a:r>
          </a:p>
          <a:p>
            <a:pPr marL="228600" indent="-228600">
              <a:lnSpc>
                <a:spcPct val="150000"/>
              </a:lnSpc>
              <a:buAutoNum type="arabicPeriod"/>
            </a:pPr>
            <a:r>
              <a:rPr lang="en-US" sz="1200" b="1" dirty="0">
                <a:sym typeface="Wingdings" panose="05000000000000000000" pitchFamily="2" charset="2"/>
              </a:rPr>
              <a:t>Issuance: </a:t>
            </a:r>
            <a:r>
              <a:rPr lang="en-US" sz="1200" dirty="0">
                <a:sym typeface="Wingdings" panose="05000000000000000000" pitchFamily="2" charset="2"/>
              </a:rPr>
              <a:t>Guarantees of origin creation referring to production period</a:t>
            </a:r>
            <a:endParaRPr lang="en-US" sz="1200" dirty="0"/>
          </a:p>
          <a:p>
            <a:pPr marL="228600" indent="-228600">
              <a:lnSpc>
                <a:spcPct val="150000"/>
              </a:lnSpc>
              <a:buAutoNum type="arabicPeriod"/>
            </a:pPr>
            <a:r>
              <a:rPr lang="en-US" sz="1200" b="1" dirty="0"/>
              <a:t>Transfer: </a:t>
            </a:r>
            <a:r>
              <a:rPr lang="en-US" sz="1200" dirty="0"/>
              <a:t>delivery process of GO from one party to another</a:t>
            </a:r>
          </a:p>
          <a:p>
            <a:pPr marL="228600" indent="-228600">
              <a:lnSpc>
                <a:spcPct val="150000"/>
              </a:lnSpc>
              <a:buAutoNum type="arabicPeriod"/>
            </a:pPr>
            <a:r>
              <a:rPr lang="en-US" sz="1200" b="1" dirty="0"/>
              <a:t>Import – Export: </a:t>
            </a:r>
            <a:r>
              <a:rPr lang="en-US" sz="1200" dirty="0"/>
              <a:t>GO can originate from another country</a:t>
            </a:r>
          </a:p>
          <a:p>
            <a:pPr marL="228600" indent="-228600">
              <a:lnSpc>
                <a:spcPct val="150000"/>
              </a:lnSpc>
              <a:buAutoNum type="arabicPeriod"/>
            </a:pPr>
            <a:r>
              <a:rPr lang="en-US" sz="1200" b="1" dirty="0"/>
              <a:t>Cancellation: </a:t>
            </a:r>
            <a:r>
              <a:rPr lang="en-US" sz="1200" dirty="0"/>
              <a:t>use of the GO certificate </a:t>
            </a:r>
          </a:p>
        </p:txBody>
      </p:sp>
      <p:pic>
        <p:nvPicPr>
          <p:cNvPr id="4" name="Picture 3"/>
          <p:cNvPicPr>
            <a:picLocks noChangeAspect="1"/>
          </p:cNvPicPr>
          <p:nvPr/>
        </p:nvPicPr>
        <p:blipFill>
          <a:blip r:embed="rId3"/>
          <a:stretch>
            <a:fillRect/>
          </a:stretch>
        </p:blipFill>
        <p:spPr>
          <a:xfrm>
            <a:off x="5260363" y="1629861"/>
            <a:ext cx="3522316" cy="2038136"/>
          </a:xfrm>
          <a:prstGeom prst="rect">
            <a:avLst/>
          </a:prstGeom>
        </p:spPr>
      </p:pic>
    </p:spTree>
    <p:extLst>
      <p:ext uri="{BB962C8B-B14F-4D97-AF65-F5344CB8AC3E}">
        <p14:creationId xmlns:p14="http://schemas.microsoft.com/office/powerpoint/2010/main" val="2281555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mechanism and registry</a:t>
            </a:r>
            <a:br>
              <a:rPr lang="en-US" sz="2400" b="1" dirty="0"/>
            </a:br>
            <a:r>
              <a:rPr lang="en-US" sz="2000" b="1" dirty="0">
                <a:solidFill>
                  <a:srgbClr val="FF0000"/>
                </a:solidFill>
              </a:rPr>
              <a:t>Lifecycle of GO</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8</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38" name="Text Placeholder 7"/>
          <p:cNvSpPr txBox="1">
            <a:spLocks/>
          </p:cNvSpPr>
          <p:nvPr/>
        </p:nvSpPr>
        <p:spPr>
          <a:xfrm>
            <a:off x="601663" y="1538005"/>
            <a:ext cx="824388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pPr algn="just"/>
            <a:r>
              <a:rPr lang="en-US" sz="1600" dirty="0"/>
              <a:t>A GO represents a production month</a:t>
            </a:r>
          </a:p>
          <a:p>
            <a:pPr algn="just"/>
            <a:r>
              <a:rPr lang="en-US" sz="1600" dirty="0"/>
              <a:t>A GO could be issued the 5 months following the power production</a:t>
            </a:r>
          </a:p>
          <a:p>
            <a:pPr algn="just"/>
            <a:r>
              <a:rPr lang="en-US" sz="1600" dirty="0"/>
              <a:t>A GO expires 12 months after the power production month. A GO could be used or transferred before date of expiry.</a:t>
            </a:r>
          </a:p>
          <a:p>
            <a:pPr algn="just"/>
            <a:endParaRPr lang="fr-FR" sz="1600" dirty="0"/>
          </a:p>
          <a:p>
            <a:pPr algn="just"/>
            <a:r>
              <a:rPr lang="en-US" sz="1600" dirty="0"/>
              <a:t>In France, from 1</a:t>
            </a:r>
            <a:r>
              <a:rPr lang="en-US" sz="1600" baseline="30000" dirty="0"/>
              <a:t>st</a:t>
            </a:r>
            <a:r>
              <a:rPr lang="en-US" sz="1600" dirty="0"/>
              <a:t> of January 2021, the period of cancellation should match with period of power production that the GO represents. For example, to cover January 2021 power consumption, company A should use a GO that has January 2021 as power production month.</a:t>
            </a:r>
            <a:endParaRPr lang="fr-FR" sz="1600" dirty="0"/>
          </a:p>
          <a:p>
            <a:pPr algn="just"/>
            <a:endParaRPr lang="fr-FR" sz="1600" dirty="0"/>
          </a:p>
          <a:p>
            <a:pPr algn="just"/>
            <a:r>
              <a:rPr lang="en-US" sz="1600" dirty="0"/>
              <a:t>From 1st of January, for helping and ensuring the residual mix calculations, it will be highly recommended to:</a:t>
            </a:r>
          </a:p>
          <a:p>
            <a:pPr lvl="2" algn="just"/>
            <a:r>
              <a:rPr lang="en-US" sz="1600" dirty="0"/>
              <a:t>Cancel all needed GO for Y-1 before 31st of March Y</a:t>
            </a:r>
          </a:p>
        </p:txBody>
      </p:sp>
    </p:spTree>
    <p:extLst>
      <p:ext uri="{BB962C8B-B14F-4D97-AF65-F5344CB8AC3E}">
        <p14:creationId xmlns:p14="http://schemas.microsoft.com/office/powerpoint/2010/main" val="3095574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GO mechanism and registry</a:t>
            </a:r>
            <a:br>
              <a:rPr lang="en-US" sz="2400" b="1" dirty="0"/>
            </a:br>
            <a:r>
              <a:rPr lang="en-US" sz="2000" b="1" dirty="0">
                <a:solidFill>
                  <a:srgbClr val="FF0000"/>
                </a:solidFill>
              </a:rPr>
              <a:t>A reliable system</a:t>
            </a:r>
            <a:endParaRPr lang="en-US" sz="2400" b="1" dirty="0">
              <a:solidFill>
                <a:srgbClr val="FF0000"/>
              </a:solidFill>
            </a:endParaRPr>
          </a:p>
        </p:txBody>
      </p:sp>
      <p:sp>
        <p:nvSpPr>
          <p:cNvPr id="3" name="Datumsplatzhalter 2"/>
          <p:cNvSpPr>
            <a:spLocks noGrp="1"/>
          </p:cNvSpPr>
          <p:nvPr>
            <p:ph type="dt" sz="half" idx="10"/>
          </p:nvPr>
        </p:nvSpPr>
        <p:spPr/>
        <p:txBody>
          <a:bodyPr/>
          <a:lstStyle/>
          <a:p>
            <a:fld id="{BBDD51D9-EECD-41BA-9662-3A190441C671}" type="datetime1">
              <a:rPr lang="en-GB" noProof="0" smtClean="0"/>
              <a:t>01/02/2021</a:t>
            </a:fld>
            <a:endParaRPr lang="en-GB" noProof="0" dirty="0"/>
          </a:p>
        </p:txBody>
      </p:sp>
      <p:sp>
        <p:nvSpPr>
          <p:cNvPr id="5" name="Slide Number Placeholder 4">
            <a:extLst>
              <a:ext uri="{FF2B5EF4-FFF2-40B4-BE49-F238E27FC236}">
                <a16:creationId xmlns:a16="http://schemas.microsoft.com/office/drawing/2014/main" id="{C19FD1AF-8C1E-4781-9158-ADBEEABC248B}"/>
              </a:ext>
            </a:extLst>
          </p:cNvPr>
          <p:cNvSpPr>
            <a:spLocks noGrp="1"/>
          </p:cNvSpPr>
          <p:nvPr>
            <p:ph type="sldNum" sz="quarter" idx="12"/>
          </p:nvPr>
        </p:nvSpPr>
        <p:spPr/>
        <p:txBody>
          <a:bodyPr/>
          <a:lstStyle/>
          <a:p>
            <a:fld id="{0FD9B7A1-8EC4-404C-A87F-21E9C7D955CA}" type="slidenum">
              <a:rPr lang="en-GB" noProof="0" smtClean="0"/>
              <a:t>9</a:t>
            </a:fld>
            <a:endParaRPr lang="en-GB" noProof="0" dirty="0"/>
          </a:p>
        </p:txBody>
      </p:sp>
      <p:sp>
        <p:nvSpPr>
          <p:cNvPr id="10" name="Footer Placeholder 3"/>
          <p:cNvSpPr>
            <a:spLocks noGrp="1"/>
          </p:cNvSpPr>
          <p:nvPr>
            <p:ph type="ftr" sz="quarter" idx="11"/>
          </p:nvPr>
        </p:nvSpPr>
        <p:spPr/>
        <p:txBody>
          <a:bodyPr/>
          <a:lstStyle/>
          <a:p>
            <a:r>
              <a:rPr lang="en-GB" dirty="0"/>
              <a:t>Confidential © EEX AG, 2020</a:t>
            </a:r>
          </a:p>
        </p:txBody>
      </p:sp>
      <p:sp>
        <p:nvSpPr>
          <p:cNvPr id="7" name="Text Placeholder 7"/>
          <p:cNvSpPr txBox="1">
            <a:spLocks/>
          </p:cNvSpPr>
          <p:nvPr/>
        </p:nvSpPr>
        <p:spPr>
          <a:xfrm>
            <a:off x="601663" y="1538005"/>
            <a:ext cx="8243887" cy="4662395"/>
          </a:xfrm>
          <a:prstGeom prst="rect">
            <a:avLst/>
          </a:prstGeom>
        </p:spPr>
        <p:txBody>
          <a:bodyPr/>
          <a:lstStyle>
            <a:lvl1pPr marL="180000" marR="0" indent="-180000" algn="l" defTabSz="914400" rtl="0" eaLnBrk="1" fontAlgn="auto" latinLnBrk="0" hangingPunct="1">
              <a:lnSpc>
                <a:spcPct val="100000"/>
              </a:lnSpc>
              <a:spcBef>
                <a:spcPct val="20000"/>
              </a:spcBef>
              <a:spcAft>
                <a:spcPts val="0"/>
              </a:spcAft>
              <a:buClrTx/>
              <a:buSzPct val="80000"/>
              <a:buFont typeface="Wingdings" panose="05000000000000000000" pitchFamily="2" charset="2"/>
              <a:buChar char="§"/>
              <a:tabLst/>
              <a:defRPr sz="2000" kern="1200">
                <a:solidFill>
                  <a:schemeClr val="tx1"/>
                </a:solidFill>
                <a:latin typeface="+mn-lt"/>
                <a:ea typeface="+mn-ea"/>
                <a:cs typeface="+mn-cs"/>
              </a:defRPr>
            </a:lvl1pPr>
            <a:lvl2pPr marL="360000" indent="-180000" algn="l" defTabSz="914400" rtl="0" eaLnBrk="1" latinLnBrk="0" hangingPunct="1">
              <a:spcBef>
                <a:spcPct val="20000"/>
              </a:spcBef>
              <a:buSzPct val="80000"/>
              <a:buFont typeface="Wingdings" panose="05000000000000000000" pitchFamily="2" charset="2"/>
              <a:buChar char="§"/>
              <a:defRPr sz="2000" kern="1200">
                <a:solidFill>
                  <a:schemeClr val="tx1"/>
                </a:solidFill>
                <a:latin typeface="+mn-lt"/>
                <a:ea typeface="+mn-ea"/>
                <a:cs typeface="+mn-cs"/>
              </a:defRPr>
            </a:lvl2pPr>
            <a:lvl3pPr marL="540000" indent="-180000" algn="l" defTabSz="914400" rtl="0" eaLnBrk="1" latinLnBrk="0" hangingPunct="1">
              <a:spcBef>
                <a:spcPct val="20000"/>
              </a:spcBef>
              <a:buSzPct val="80000"/>
              <a:buFont typeface="Wingdings" panose="05000000000000000000" pitchFamily="2" charset="2"/>
              <a:buChar char="§"/>
              <a:defRPr sz="2000" kern="1200" baseline="0">
                <a:solidFill>
                  <a:schemeClr val="tx1"/>
                </a:solidFill>
                <a:latin typeface="+mn-lt"/>
                <a:ea typeface="+mn-ea"/>
                <a:cs typeface="+mn-cs"/>
              </a:defRPr>
            </a:lvl3pPr>
            <a:lvl4pPr marL="720000" indent="-180000" algn="l" defTabSz="914400" rtl="0" eaLnBrk="1" latinLnBrk="0" hangingPunct="1">
              <a:spcBef>
                <a:spcPct val="20000"/>
              </a:spcBef>
              <a:buSzPct val="80000"/>
              <a:buFont typeface="Wingdings" panose="05000000000000000000" pitchFamily="2" charset="2"/>
              <a:buChar char="§"/>
              <a:defRPr sz="1600" kern="1200" baseline="0">
                <a:solidFill>
                  <a:schemeClr val="tx1"/>
                </a:solidFill>
                <a:latin typeface="+mn-lt"/>
                <a:ea typeface="+mn-ea"/>
                <a:cs typeface="+mn-cs"/>
              </a:defRPr>
            </a:lvl4pPr>
            <a:lvl5pPr marL="900000" indent="-180000" algn="l" defTabSz="914400" rtl="0" eaLnBrk="1" latinLnBrk="0" hangingPunct="1">
              <a:spcBef>
                <a:spcPct val="20000"/>
              </a:spcBef>
              <a:buSzPct val="80000"/>
              <a:buFont typeface="Wingdings" panose="05000000000000000000" pitchFamily="2" charset="2"/>
              <a:buChar char="§"/>
              <a:defRPr sz="1600" kern="1200">
                <a:solidFill>
                  <a:schemeClr val="tx1"/>
                </a:solidFill>
                <a:latin typeface="+mn-lt"/>
                <a:ea typeface="+mn-ea"/>
                <a:cs typeface="+mn-cs"/>
              </a:defRPr>
            </a:lvl5pPr>
            <a:lvl6pPr marL="0" indent="0" algn="l" defTabSz="914400" rtl="0" eaLnBrk="1" latinLnBrk="0" hangingPunct="1">
              <a:spcBef>
                <a:spcPct val="20000"/>
              </a:spcBef>
              <a:buFontTx/>
              <a:buNone/>
              <a:defRPr sz="2000" kern="1200">
                <a:solidFill>
                  <a:schemeClr val="tx1"/>
                </a:solidFill>
                <a:latin typeface="+mn-lt"/>
                <a:ea typeface="+mn-ea"/>
                <a:cs typeface="+mn-cs"/>
              </a:defRPr>
            </a:lvl6pPr>
            <a:lvl7pPr marL="0" indent="0" algn="l" defTabSz="914400" rtl="0" eaLnBrk="1" latinLnBrk="0" hangingPunct="1">
              <a:spcBef>
                <a:spcPct val="20000"/>
              </a:spcBef>
              <a:buFontTx/>
              <a:buNone/>
              <a:defRPr sz="1600" kern="1200" baseline="0">
                <a:solidFill>
                  <a:schemeClr val="tx1"/>
                </a:solidFill>
                <a:latin typeface="+mn-lt"/>
                <a:ea typeface="+mn-ea"/>
                <a:cs typeface="+mn-cs"/>
              </a:defRPr>
            </a:lvl7pPr>
            <a:lvl8pPr marL="0" indent="0" algn="l" defTabSz="914400" rtl="0" eaLnBrk="1" latinLnBrk="0" hangingPunct="1">
              <a:spcBef>
                <a:spcPct val="20000"/>
              </a:spcBef>
              <a:buFontTx/>
              <a:buNone/>
              <a:defRPr sz="1400" kern="1200">
                <a:solidFill>
                  <a:schemeClr val="tx1"/>
                </a:solidFill>
                <a:latin typeface="+mn-lt"/>
                <a:ea typeface="+mn-ea"/>
                <a:cs typeface="+mn-cs"/>
              </a:defRPr>
            </a:lvl8pPr>
            <a:lvl9pPr marL="180000" indent="-180000" algn="l" defTabSz="914400" rtl="0" eaLnBrk="1" latinLnBrk="0" hangingPunct="1">
              <a:spcBef>
                <a:spcPct val="20000"/>
              </a:spcBef>
              <a:buSzPct val="80000"/>
              <a:buFont typeface="Wingdings" panose="05000000000000000000" pitchFamily="2" charset="2"/>
              <a:buChar char="§"/>
              <a:defRPr sz="1400" kern="1200">
                <a:solidFill>
                  <a:schemeClr val="tx1"/>
                </a:solidFill>
                <a:latin typeface="+mn-lt"/>
                <a:ea typeface="+mn-ea"/>
                <a:cs typeface="+mn-cs"/>
              </a:defRPr>
            </a:lvl9pPr>
          </a:lstStyle>
          <a:p>
            <a:r>
              <a:rPr lang="en-US" sz="1600" dirty="0"/>
              <a:t>Systematic check of registered production devices</a:t>
            </a:r>
          </a:p>
          <a:p>
            <a:pPr lvl="3"/>
            <a:r>
              <a:rPr lang="en-US" sz="1200" dirty="0"/>
              <a:t>Document controls done by EEX</a:t>
            </a:r>
          </a:p>
          <a:p>
            <a:pPr lvl="3"/>
            <a:r>
              <a:rPr lang="en-US" sz="1200" dirty="0"/>
              <a:t>Check by the distribution and transport service operators</a:t>
            </a:r>
          </a:p>
          <a:p>
            <a:pPr lvl="3"/>
            <a:r>
              <a:rPr lang="en-US" sz="1200" dirty="0"/>
              <a:t>Audits in-situ organized by EEX</a:t>
            </a:r>
          </a:p>
          <a:p>
            <a:endParaRPr lang="en-US" sz="1600" dirty="0"/>
          </a:p>
          <a:p>
            <a:r>
              <a:rPr lang="en-US" sz="1600" dirty="0"/>
              <a:t>Systematic check of GO issuances </a:t>
            </a:r>
          </a:p>
          <a:p>
            <a:pPr lvl="3"/>
            <a:r>
              <a:rPr lang="fr-FR" sz="1200" dirty="0"/>
              <a:t>Check of the power production data</a:t>
            </a:r>
          </a:p>
          <a:p>
            <a:pPr lvl="3"/>
            <a:r>
              <a:rPr lang="en-US" sz="1200" dirty="0"/>
              <a:t>Check by the distribution and transport service operators</a:t>
            </a:r>
          </a:p>
          <a:p>
            <a:pPr lvl="3"/>
            <a:endParaRPr lang="en-US" sz="1200" dirty="0"/>
          </a:p>
          <a:p>
            <a:r>
              <a:rPr lang="en-US" sz="1600" dirty="0"/>
              <a:t>Surveillance of transactions</a:t>
            </a:r>
            <a:endParaRPr lang="fr-FR" sz="1200" dirty="0"/>
          </a:p>
          <a:p>
            <a:pPr lvl="3"/>
            <a:r>
              <a:rPr lang="en-US" sz="1200" dirty="0"/>
              <a:t>EEX checks identity of companies that are account holders in the registry</a:t>
            </a:r>
          </a:p>
          <a:p>
            <a:pPr lvl="3"/>
            <a:r>
              <a:rPr lang="en-US" sz="1200" dirty="0"/>
              <a:t>Surveillance of transactions</a:t>
            </a:r>
          </a:p>
          <a:p>
            <a:pPr lvl="3"/>
            <a:r>
              <a:rPr lang="en-US" sz="1200" dirty="0"/>
              <a:t>Surveillance of imports and exports</a:t>
            </a:r>
          </a:p>
          <a:p>
            <a:endParaRPr lang="en-US" sz="1600" dirty="0"/>
          </a:p>
          <a:p>
            <a:r>
              <a:rPr lang="en-US" sz="1600" dirty="0"/>
              <a:t>Surveillance of cancellations</a:t>
            </a:r>
          </a:p>
          <a:p>
            <a:pPr lvl="3"/>
            <a:r>
              <a:rPr lang="en-US" sz="1200" dirty="0"/>
              <a:t>Making controls to ensure that a GO could be transferred and used only once</a:t>
            </a:r>
          </a:p>
          <a:p>
            <a:pPr lvl="3"/>
            <a:r>
              <a:rPr lang="en-US" sz="1200" dirty="0"/>
              <a:t>Check of volumes between green power sold and GO cancelled</a:t>
            </a:r>
          </a:p>
        </p:txBody>
      </p:sp>
    </p:spTree>
    <p:extLst>
      <p:ext uri="{BB962C8B-B14F-4D97-AF65-F5344CB8AC3E}">
        <p14:creationId xmlns:p14="http://schemas.microsoft.com/office/powerpoint/2010/main" val="2409762762"/>
      </p:ext>
    </p:extLst>
  </p:cSld>
  <p:clrMapOvr>
    <a:masterClrMapping/>
  </p:clrMapOvr>
</p:sld>
</file>

<file path=ppt/theme/theme1.xml><?xml version="1.0" encoding="utf-8"?>
<a:theme xmlns:a="http://schemas.openxmlformats.org/drawingml/2006/main" name="170907eex_ppt_slidepool_20170706">
  <a:themeElements>
    <a:clrScheme name="eex_final">
      <a:dk1>
        <a:sysClr val="windowText" lastClr="000000"/>
      </a:dk1>
      <a:lt1>
        <a:sysClr val="window" lastClr="FFFFFF"/>
      </a:lt1>
      <a:dk2>
        <a:srgbClr val="000000"/>
      </a:dk2>
      <a:lt2>
        <a:srgbClr val="FFFFFF"/>
      </a:lt2>
      <a:accent1>
        <a:srgbClr val="E6190F"/>
      </a:accent1>
      <a:accent2>
        <a:srgbClr val="A01432"/>
      </a:accent2>
      <a:accent3>
        <a:srgbClr val="000000"/>
      </a:accent3>
      <a:accent4>
        <a:srgbClr val="B2B2B2"/>
      </a:accent4>
      <a:accent5>
        <a:srgbClr val="555555"/>
      </a:accent5>
      <a:accent6>
        <a:srgbClr val="DADADA"/>
      </a:accent6>
      <a:hlink>
        <a:srgbClr val="555555"/>
      </a:hlink>
      <a:folHlink>
        <a:srgbClr val="B2B2B2"/>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64A96D95-6CB8-481B-A773-557D456C1259}" vid="{A4FF2559-033F-446E-9630-102EF69859D2}"/>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20190115_EEX PPT Confidential</Template>
  <TotalTime>0</TotalTime>
  <Words>1428</Words>
  <Application>Microsoft Office PowerPoint</Application>
  <PresentationFormat>On-screen Show (4:3)</PresentationFormat>
  <Paragraphs>254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Montserrat Bold</vt:lpstr>
      <vt:lpstr>Times New Roman</vt:lpstr>
      <vt:lpstr>Wingdings</vt:lpstr>
      <vt:lpstr>170907eex_ppt_slidepool_20170706</vt:lpstr>
      <vt:lpstr>Guarantees of Origin Presentation </vt:lpstr>
      <vt:lpstr>EEX responsible of the GO activity in France Role of EEX as registry and auction operator</vt:lpstr>
      <vt:lpstr>Agenda</vt:lpstr>
      <vt:lpstr>GO mechanism and registry Obligation to inform European customers</vt:lpstr>
      <vt:lpstr>GO mechanism and registry European system to trace electricity</vt:lpstr>
      <vt:lpstr>GO mechanism and registry What are the characteristics of a GO?</vt:lpstr>
      <vt:lpstr>GO mechanism and registry Lifecycle of GO</vt:lpstr>
      <vt:lpstr>GO mechanism and registry Lifecycle of GO</vt:lpstr>
      <vt:lpstr>GO mechanism and registry A reliable system</vt:lpstr>
      <vt:lpstr>Agenda</vt:lpstr>
      <vt:lpstr>GO auction Auction characteristics</vt:lpstr>
      <vt:lpstr>GO auction Auction process</vt:lpstr>
      <vt:lpstr>GO auction Different orders possible</vt:lpstr>
      <vt:lpstr>GO auction 2021 Calendar</vt:lpstr>
      <vt:lpstr>Agenda</vt:lpstr>
      <vt:lpstr>GO registry and auction Applicable fees</vt:lpstr>
      <vt:lpstr>If you have any question, please contact:  go-support@powernext.com</vt:lpstr>
    </vt:vector>
  </TitlesOfParts>
  <Company>European Energy Exchange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C: long sample Headline in two long lines with lots of information.</dc:title>
  <dc:creator>Amanda QUINTERO</dc:creator>
  <cp:lastModifiedBy>Mohammed MOHAMMEDI</cp:lastModifiedBy>
  <cp:revision>157</cp:revision>
  <dcterms:created xsi:type="dcterms:W3CDTF">2020-03-27T10:17:56Z</dcterms:created>
  <dcterms:modified xsi:type="dcterms:W3CDTF">2021-02-01T07:54:33Z</dcterms:modified>
</cp:coreProperties>
</file>